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80" r:id="rId6"/>
    <p:sldId id="279" r:id="rId7"/>
    <p:sldId id="281" r:id="rId8"/>
    <p:sldId id="282" r:id="rId9"/>
    <p:sldId id="283" r:id="rId10"/>
    <p:sldId id="286" r:id="rId11"/>
    <p:sldId id="287" r:id="rId12"/>
    <p:sldId id="288" r:id="rId13"/>
    <p:sldId id="284" r:id="rId14"/>
    <p:sldId id="285" r:id="rId15"/>
    <p:sldId id="290" r:id="rId16"/>
    <p:sldId id="289" r:id="rId17"/>
    <p:sldId id="292" r:id="rId18"/>
    <p:sldId id="291" r:id="rId19"/>
    <p:sldId id="347" r:id="rId20"/>
    <p:sldId id="348" r:id="rId21"/>
    <p:sldId id="261" r:id="rId22"/>
    <p:sldId id="321" r:id="rId23"/>
    <p:sldId id="262" r:id="rId24"/>
    <p:sldId id="322" r:id="rId25"/>
    <p:sldId id="323" r:id="rId26"/>
    <p:sldId id="263" r:id="rId27"/>
    <p:sldId id="297" r:id="rId28"/>
    <p:sldId id="298" r:id="rId29"/>
    <p:sldId id="300" r:id="rId30"/>
    <p:sldId id="299" r:id="rId31"/>
    <p:sldId id="301" r:id="rId32"/>
    <p:sldId id="320" r:id="rId33"/>
    <p:sldId id="264" r:id="rId34"/>
    <p:sldId id="265" r:id="rId35"/>
    <p:sldId id="358" r:id="rId36"/>
    <p:sldId id="266" r:id="rId37"/>
    <p:sldId id="267" r:id="rId38"/>
    <p:sldId id="324" r:id="rId39"/>
    <p:sldId id="325" r:id="rId40"/>
    <p:sldId id="268" r:id="rId41"/>
    <p:sldId id="295" r:id="rId42"/>
    <p:sldId id="302" r:id="rId43"/>
    <p:sldId id="303" r:id="rId44"/>
    <p:sldId id="304" r:id="rId45"/>
    <p:sldId id="306" r:id="rId46"/>
    <p:sldId id="319" r:id="rId47"/>
    <p:sldId id="270" r:id="rId48"/>
    <p:sldId id="313" r:id="rId49"/>
    <p:sldId id="314" r:id="rId50"/>
    <p:sldId id="315" r:id="rId51"/>
    <p:sldId id="317" r:id="rId52"/>
    <p:sldId id="316" r:id="rId53"/>
    <p:sldId id="318" r:id="rId54"/>
    <p:sldId id="311" r:id="rId55"/>
    <p:sldId id="312" r:id="rId56"/>
    <p:sldId id="344" r:id="rId57"/>
    <p:sldId id="346" r:id="rId58"/>
    <p:sldId id="345" r:id="rId59"/>
    <p:sldId id="305" r:id="rId60"/>
    <p:sldId id="309" r:id="rId61"/>
    <p:sldId id="272" r:id="rId62"/>
    <p:sldId id="310" r:id="rId63"/>
    <p:sldId id="273" r:id="rId64"/>
    <p:sldId id="326" r:id="rId65"/>
    <p:sldId id="328" r:id="rId66"/>
    <p:sldId id="327" r:id="rId67"/>
    <p:sldId id="294" r:id="rId68"/>
    <p:sldId id="308" r:id="rId69"/>
    <p:sldId id="293" r:id="rId70"/>
    <p:sldId id="337" r:id="rId71"/>
    <p:sldId id="338" r:id="rId72"/>
    <p:sldId id="339" r:id="rId73"/>
    <p:sldId id="274" r:id="rId74"/>
    <p:sldId id="329" r:id="rId75"/>
    <p:sldId id="331" r:id="rId76"/>
    <p:sldId id="332" r:id="rId77"/>
    <p:sldId id="333" r:id="rId78"/>
    <p:sldId id="340" r:id="rId79"/>
    <p:sldId id="341" r:id="rId80"/>
    <p:sldId id="342" r:id="rId81"/>
    <p:sldId id="334" r:id="rId82"/>
    <p:sldId id="335" r:id="rId83"/>
    <p:sldId id="275" r:id="rId84"/>
    <p:sldId id="343" r:id="rId85"/>
    <p:sldId id="357" r:id="rId86"/>
    <p:sldId id="359" r:id="rId87"/>
    <p:sldId id="349" r:id="rId88"/>
    <p:sldId id="356" r:id="rId89"/>
    <p:sldId id="360" r:id="rId90"/>
    <p:sldId id="276" r:id="rId91"/>
    <p:sldId id="350" r:id="rId92"/>
    <p:sldId id="351" r:id="rId93"/>
    <p:sldId id="352" r:id="rId94"/>
    <p:sldId id="353" r:id="rId95"/>
    <p:sldId id="354" r:id="rId96"/>
    <p:sldId id="355" r:id="rId97"/>
    <p:sldId id="277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70B2"/>
    <a:srgbClr val="5AC9E7"/>
    <a:srgbClr val="28A5E3"/>
    <a:srgbClr val="F6FCFF"/>
    <a:srgbClr val="F4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46"/>
  </p:normalViewPr>
  <p:slideViewPr>
    <p:cSldViewPr snapToGrid="0" snapToObjects="1">
      <p:cViewPr>
        <p:scale>
          <a:sx n="114" d="100"/>
          <a:sy n="114" d="100"/>
        </p:scale>
        <p:origin x="-1488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8947A-CE0F-5B4B-BDF5-F4B1F2532211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B8DF5-FC47-6E45-A002-762471CA1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1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C635-FAF5-5840-BC71-E9E4894C455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thub/hu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onyziz/git-clas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875560"/>
            <a:ext cx="5829300" cy="1102519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Σεμινάριο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GitHub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sz="2700" dirty="0" smtClean="0"/>
              <a:t>Ημέρα 2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192391"/>
            <a:ext cx="4800600" cy="1314450"/>
          </a:xfrm>
        </p:spPr>
        <p:txBody>
          <a:bodyPr/>
          <a:lstStyle/>
          <a:p>
            <a:r>
              <a:rPr lang="el-GR" dirty="0" smtClean="0"/>
              <a:t>Θέμης Παπαμελετίου</a:t>
            </a:r>
          </a:p>
          <a:p>
            <a:r>
              <a:rPr lang="el-GR" dirty="0" smtClean="0"/>
              <a:t>Διονύσης Ζήνδρος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33" y="1176434"/>
            <a:ext cx="1699125" cy="1699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7876" y="5506840"/>
            <a:ext cx="9156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350" dirty="0"/>
              <a:t>ΕΜΠ 2015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2797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808874" y="88707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themicp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922978" y="87691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(fork)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48913"/>
            <a:ext cx="604654" cy="60465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808874" y="450403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dionyziz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5922978" y="449387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(original)</a:t>
            </a:r>
            <a:endParaRPr lang="en-US" sz="135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078543"/>
            <a:ext cx="604654" cy="60465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216084" y="1176169"/>
            <a:ext cx="3706893" cy="14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16084" y="5232211"/>
            <a:ext cx="3706893" cy="14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7945" y="87197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7945" y="4929521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pull origin master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4" name="Straight Arrow Connector 113"/>
          <p:cNvCxnSpPr>
            <a:stCxn id="5" idx="3"/>
            <a:endCxn id="9" idx="0"/>
          </p:cNvCxnSpPr>
          <p:nvPr/>
        </p:nvCxnSpPr>
        <p:spPr>
          <a:xfrm flipH="1">
            <a:off x="6624171" y="1820868"/>
            <a:ext cx="2412" cy="2257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624171" y="2788037"/>
            <a:ext cx="199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Request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ελέγχεται για ποιότητα κώδικα πριν γίνει </a:t>
            </a:r>
            <a:r>
              <a:rPr lang="en-US" dirty="0" smtClean="0"/>
              <a:t>merge</a:t>
            </a:r>
          </a:p>
          <a:p>
            <a:r>
              <a:rPr lang="el-GR" dirty="0" smtClean="0"/>
              <a:t>Αν υπάρχουν προβλήματα, γράφονται σχόλια που αφορούν την ποιότητα του κώδικα</a:t>
            </a:r>
          </a:p>
          <a:p>
            <a:r>
              <a:rPr lang="el-GR" dirty="0" smtClean="0"/>
              <a:t>Ο δημιουργός του </a:t>
            </a:r>
            <a:r>
              <a:rPr lang="en-US" dirty="0" smtClean="0"/>
              <a:t>pull request </a:t>
            </a:r>
            <a:r>
              <a:rPr lang="el-GR" dirty="0" smtClean="0"/>
              <a:t>διορθώνει τα προβλήματα</a:t>
            </a:r>
          </a:p>
          <a:p>
            <a:pPr lvl="1"/>
            <a:r>
              <a:rPr lang="el-GR" dirty="0" smtClean="0"/>
              <a:t>Κάνοντας </a:t>
            </a:r>
            <a:r>
              <a:rPr lang="en-US" dirty="0" smtClean="0"/>
              <a:t>push </a:t>
            </a:r>
            <a:r>
              <a:rPr lang="el-GR" dirty="0" smtClean="0"/>
              <a:t>νέα </a:t>
            </a:r>
            <a:r>
              <a:rPr lang="en-US" dirty="0" smtClean="0"/>
              <a:t>commits </a:t>
            </a:r>
            <a:r>
              <a:rPr lang="el-GR" dirty="0" smtClean="0"/>
              <a:t>στο υπάρχον </a:t>
            </a:r>
            <a:r>
              <a:rPr lang="en-US" dirty="0" smtClean="0"/>
              <a:t>feature branch </a:t>
            </a:r>
            <a:r>
              <a:rPr lang="el-GR" dirty="0" smtClean="0"/>
              <a:t>του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26647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628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Έχουμε ένα «κεντρικό»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Όλοι οι άλλοι έχουν </a:t>
            </a:r>
            <a:r>
              <a:rPr lang="en-US" dirty="0" smtClean="0"/>
              <a:t>forks</a:t>
            </a:r>
          </a:p>
          <a:p>
            <a:r>
              <a:rPr lang="el-GR" dirty="0" smtClean="0"/>
              <a:t>Ο «τελευταίος» κώδικας είναι το </a:t>
            </a:r>
            <a:r>
              <a:rPr lang="en-US" dirty="0" smtClean="0"/>
              <a:t>master branch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Κανείς δεν κάνει απευθείας </a:t>
            </a:r>
            <a:r>
              <a:rPr lang="en-US" dirty="0" smtClean="0"/>
              <a:t>push </a:t>
            </a:r>
            <a:r>
              <a:rPr lang="el-GR" dirty="0" smtClean="0"/>
              <a:t>σε </a:t>
            </a:r>
            <a:r>
              <a:rPr lang="el-GR" b="1" dirty="0" smtClean="0"/>
              <a:t>κανένα</a:t>
            </a:r>
            <a:r>
              <a:rPr lang="el-GR" dirty="0" smtClean="0"/>
              <a:t>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Ούτε ο ιδιοκτήτης του κεντρικού </a:t>
            </a:r>
            <a:r>
              <a:rPr lang="en-US" dirty="0" smtClean="0"/>
              <a:t>repo!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Για να γίνει μία αλλαγή, ο δημιουργός της αλλαγής κάνει </a:t>
            </a:r>
            <a:r>
              <a:rPr lang="en-US" dirty="0" smtClean="0"/>
              <a:t>push </a:t>
            </a:r>
            <a:r>
              <a:rPr lang="el-GR" dirty="0" smtClean="0"/>
              <a:t>το </a:t>
            </a:r>
            <a:r>
              <a:rPr lang="en-US" dirty="0" smtClean="0"/>
              <a:t>feature branch </a:t>
            </a:r>
            <a:r>
              <a:rPr lang="el-GR" dirty="0" smtClean="0"/>
              <a:t>στο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  <a:p>
            <a:r>
              <a:rPr lang="el-GR" dirty="0" smtClean="0"/>
              <a:t>Κάνει </a:t>
            </a:r>
            <a:r>
              <a:rPr lang="en-US" dirty="0" smtClean="0"/>
              <a:t>pull request </a:t>
            </a:r>
            <a:r>
              <a:rPr lang="el-GR" dirty="0" smtClean="0"/>
              <a:t>προς το </a:t>
            </a:r>
            <a:r>
              <a:rPr lang="en-US" dirty="0" smtClean="0"/>
              <a:t>master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review </a:t>
            </a:r>
            <a:r>
              <a:rPr lang="el-GR" dirty="0" smtClean="0"/>
              <a:t>από την ομάδα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merge</a:t>
            </a:r>
          </a:p>
          <a:p>
            <a:pPr lvl="1"/>
            <a:r>
              <a:rPr lang="el-GR" dirty="0" smtClean="0"/>
              <a:t>Αυτός είναι ο </a:t>
            </a:r>
            <a:r>
              <a:rPr lang="el-GR" b="1" dirty="0" smtClean="0"/>
              <a:t>μόνος</a:t>
            </a:r>
            <a:r>
              <a:rPr lang="el-GR" dirty="0" smtClean="0"/>
              <a:t> τρόπος που αλλάζει το </a:t>
            </a:r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9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‘upstream’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μέλος της ομάδας προσθέτει το κεντρικό </a:t>
            </a:r>
            <a:r>
              <a:rPr lang="en-US" dirty="0" smtClean="0"/>
              <a:t>repository </a:t>
            </a:r>
            <a:r>
              <a:rPr lang="el-GR" dirty="0" smtClean="0"/>
              <a:t>ως επιπλέον </a:t>
            </a:r>
            <a:r>
              <a:rPr lang="en-US" dirty="0" smtClean="0"/>
              <a:t>remote </a:t>
            </a:r>
            <a:r>
              <a:rPr lang="el-GR" dirty="0" smtClean="0"/>
              <a:t>με το όνομα «</a:t>
            </a:r>
            <a:r>
              <a:rPr lang="en-US" dirty="0" smtClean="0"/>
              <a:t>upstream</a:t>
            </a:r>
            <a:r>
              <a:rPr lang="el-GR" dirty="0" smtClean="0"/>
              <a:t>»</a:t>
            </a:r>
          </a:p>
          <a:p>
            <a:r>
              <a:rPr lang="el-GR" dirty="0" smtClean="0"/>
              <a:t>Άρα κάθε μέλος έχει 2 </a:t>
            </a:r>
            <a:r>
              <a:rPr lang="en-US" dirty="0" smtClean="0"/>
              <a:t>remotes:</a:t>
            </a:r>
          </a:p>
          <a:p>
            <a:pPr lvl="1"/>
            <a:r>
              <a:rPr lang="en-US" dirty="0" smtClean="0"/>
              <a:t>“origin”, </a:t>
            </a:r>
            <a:r>
              <a:rPr lang="el-GR" dirty="0" smtClean="0"/>
              <a:t>το δικό τους </a:t>
            </a:r>
            <a:r>
              <a:rPr lang="en-US" dirty="0" smtClean="0"/>
              <a:t>fork</a:t>
            </a:r>
          </a:p>
          <a:p>
            <a:pPr lvl="1"/>
            <a:r>
              <a:rPr lang="en-US" dirty="0" smtClean="0"/>
              <a:t>“upstream”, </a:t>
            </a:r>
            <a:r>
              <a:rPr lang="el-GR" dirty="0" smtClean="0"/>
              <a:t>το κεντρικό </a:t>
            </a:r>
            <a:r>
              <a:rPr lang="en-US" dirty="0" smtClean="0"/>
              <a:t>fork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Συστηματικά, όλα τα μέλη κάνουν </a:t>
            </a:r>
            <a:r>
              <a:rPr lang="en-US" dirty="0" smtClean="0"/>
              <a:t>pull </a:t>
            </a:r>
            <a:r>
              <a:rPr lang="el-GR" dirty="0" smtClean="0"/>
              <a:t>από το </a:t>
            </a:r>
            <a:r>
              <a:rPr lang="en-US" dirty="0" smtClean="0"/>
              <a:t>upstream master </a:t>
            </a:r>
            <a:r>
              <a:rPr lang="el-GR" dirty="0" smtClean="0"/>
              <a:t>στο τοπικό τους </a:t>
            </a:r>
            <a:r>
              <a:rPr lang="en-US" dirty="0" smtClean="0"/>
              <a:t>master</a:t>
            </a:r>
          </a:p>
          <a:p>
            <a:pPr lvl="1"/>
            <a:r>
              <a:rPr lang="el-GR" dirty="0" smtClean="0"/>
              <a:t>Στη συνέχεια κάνουν </a:t>
            </a:r>
            <a:r>
              <a:rPr lang="en-US" dirty="0" smtClean="0"/>
              <a:t>push </a:t>
            </a:r>
            <a:r>
              <a:rPr lang="el-GR" dirty="0" smtClean="0"/>
              <a:t>στο </a:t>
            </a:r>
            <a:r>
              <a:rPr lang="en-US" dirty="0" smtClean="0"/>
              <a:t>origin master </a:t>
            </a:r>
            <a:r>
              <a:rPr lang="el-GR" dirty="0" smtClean="0"/>
              <a:t>τους</a:t>
            </a:r>
          </a:p>
          <a:p>
            <a:r>
              <a:rPr lang="el-GR" dirty="0" smtClean="0"/>
              <a:t>Αυτό συγχρονίζει όλα τα </a:t>
            </a:r>
            <a:r>
              <a:rPr lang="en-US" dirty="0" smtClean="0"/>
              <a:t>master branches (</a:t>
            </a:r>
            <a:r>
              <a:rPr lang="el-GR" dirty="0" smtClean="0"/>
              <a:t>τοπικά και </a:t>
            </a:r>
            <a:r>
              <a:rPr lang="en-US" dirty="0" smtClean="0"/>
              <a:t>remote)</a:t>
            </a:r>
          </a:p>
          <a:p>
            <a:r>
              <a:rPr lang="el-GR" dirty="0" smtClean="0"/>
              <a:t>Για να συνεργαζόμαστε αποδοτικά, όλα τα μέλη της ομάδας προστίθενται ως </a:t>
            </a:r>
            <a:r>
              <a:rPr lang="en-US" dirty="0" smtClean="0"/>
              <a:t>“contributors” </a:t>
            </a:r>
            <a:r>
              <a:rPr lang="el-GR" dirty="0" smtClean="0"/>
              <a:t>στο κεντρικό </a:t>
            </a:r>
            <a:r>
              <a:rPr lang="en-US" dirty="0" smtClean="0"/>
              <a:t>repo</a:t>
            </a:r>
          </a:p>
          <a:p>
            <a:pPr lvl="1"/>
            <a:r>
              <a:rPr lang="el-GR" dirty="0" smtClean="0"/>
              <a:t>Αυτό τους επιτρέπει να κάνουν </a:t>
            </a:r>
            <a:r>
              <a:rPr lang="en-US" dirty="0" smtClean="0"/>
              <a:t>merge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1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εργαλείο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Επεκτείνει την εντολή </a:t>
            </a:r>
            <a:r>
              <a:rPr lang="en-US" dirty="0" smtClean="0"/>
              <a:t>‘</a:t>
            </a:r>
            <a:r>
              <a:rPr lang="en-US" dirty="0" err="1" smtClean="0"/>
              <a:t>git</a:t>
            </a:r>
            <a:r>
              <a:rPr lang="en-US" dirty="0" smtClean="0"/>
              <a:t>’ </a:t>
            </a:r>
            <a:r>
              <a:rPr lang="el-GR" dirty="0" smtClean="0"/>
              <a:t>με κάποιες εντολές που αφορούν συγκεκριμένα 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l-GR" dirty="0" smtClean="0"/>
              <a:t>Μπορούμε να κάνουμε </a:t>
            </a:r>
            <a:r>
              <a:rPr lang="en-US" dirty="0" smtClean="0"/>
              <a:t>pull requests </a:t>
            </a:r>
            <a:r>
              <a:rPr lang="el-GR" dirty="0" smtClean="0"/>
              <a:t>από το </a:t>
            </a:r>
            <a:r>
              <a:rPr lang="en-US" dirty="0" smtClean="0"/>
              <a:t>CLI</a:t>
            </a:r>
            <a:endParaRPr lang="el-GR" dirty="0" smtClean="0"/>
          </a:p>
          <a:p>
            <a:pPr lvl="1"/>
            <a:r>
              <a:rPr lang="el-GR" dirty="0" smtClean="0"/>
              <a:t>Όλα όσα κάνει μπορούμε να τα κάνουμε από το </a:t>
            </a:r>
            <a:r>
              <a:rPr lang="en-US" dirty="0" smtClean="0"/>
              <a:t>UI </a:t>
            </a:r>
            <a:r>
              <a:rPr lang="el-GR" dirty="0" smtClean="0"/>
              <a:t>του </a:t>
            </a:r>
            <a:r>
              <a:rPr lang="en-US" dirty="0" err="1" smtClean="0"/>
              <a:t>GitHub</a:t>
            </a:r>
            <a:endParaRPr lang="el-GR" dirty="0" smtClean="0"/>
          </a:p>
          <a:p>
            <a:r>
              <a:rPr lang="el-GR" dirty="0" smtClean="0"/>
              <a:t>Κατεβάστε το από εδώ: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github.com/github/hub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4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-b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vim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 -b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upstream:master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 </a:t>
            </a:r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Κάντε </a:t>
            </a:r>
            <a:r>
              <a:rPr lang="en-US" dirty="0" smtClean="0"/>
              <a:t>fork </a:t>
            </a:r>
            <a:r>
              <a:rPr lang="el-GR" dirty="0" smtClean="0"/>
              <a:t>στο </a:t>
            </a:r>
            <a:r>
              <a:rPr lang="en-US" dirty="0" smtClean="0"/>
              <a:t>repo “</a:t>
            </a:r>
            <a:r>
              <a:rPr lang="en-US" dirty="0" err="1" smtClean="0"/>
              <a:t>git</a:t>
            </a:r>
            <a:r>
              <a:rPr lang="en-US" dirty="0" smtClean="0"/>
              <a:t>-class” </a:t>
            </a:r>
            <a:r>
              <a:rPr lang="el-GR" dirty="0" smtClean="0"/>
              <a:t>του </a:t>
            </a:r>
            <a:r>
              <a:rPr lang="en-US" dirty="0" err="1" smtClean="0"/>
              <a:t>dionyziz</a:t>
            </a:r>
            <a:r>
              <a:rPr lang="en-US" dirty="0" smtClean="0"/>
              <a:t>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https://github.com/dionyziz/git-class</a:t>
            </a:r>
            <a:endParaRPr lang="en-US" dirty="0" smtClean="0"/>
          </a:p>
          <a:p>
            <a:r>
              <a:rPr lang="el-GR" dirty="0" smtClean="0"/>
              <a:t>Κάντε </a:t>
            </a:r>
            <a:r>
              <a:rPr lang="en-US" dirty="0" smtClean="0"/>
              <a:t>clone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Φτιάξτε ένα </a:t>
            </a:r>
            <a:r>
              <a:rPr lang="en-US" dirty="0" smtClean="0"/>
              <a:t>feature branch “birthday”</a:t>
            </a:r>
          </a:p>
          <a:p>
            <a:r>
              <a:rPr lang="el-GR" dirty="0" smtClean="0"/>
              <a:t>Δημιουργήστε ένα αρχείο μέσα στο φάκελο </a:t>
            </a:r>
            <a:r>
              <a:rPr lang="en-US" dirty="0" smtClean="0"/>
              <a:t>birthdays </a:t>
            </a:r>
            <a:r>
              <a:rPr lang="el-GR" dirty="0" smtClean="0"/>
              <a:t>με τίτλο </a:t>
            </a:r>
            <a:r>
              <a:rPr lang="en-US" dirty="0" err="1" smtClean="0"/>
              <a:t>onoma.eponymo.txt</a:t>
            </a:r>
            <a:endParaRPr lang="en-US" dirty="0" smtClean="0"/>
          </a:p>
          <a:p>
            <a:r>
              <a:rPr lang="el-GR" dirty="0" smtClean="0"/>
              <a:t>Μέσα στο αρχείο γράψτε την ημερομηνία γέννησής σας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Βοηθοί</a:t>
            </a:r>
            <a:r>
              <a:rPr lang="en-US" dirty="0"/>
              <a:t> </a:t>
            </a:r>
            <a:r>
              <a:rPr lang="el-GR" dirty="0" smtClean="0"/>
              <a:t>σήμερα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Δημήτρης Λαμπρινός</a:t>
            </a:r>
          </a:p>
          <a:p>
            <a:pPr lvl="1"/>
            <a:r>
              <a:rPr lang="el-GR" dirty="0" smtClean="0"/>
              <a:t>Πληροφορική ΑΠΘ, βοηθός</a:t>
            </a:r>
            <a:endParaRPr lang="en-US" dirty="0" smtClean="0"/>
          </a:p>
          <a:p>
            <a:r>
              <a:rPr lang="el-GR" dirty="0" smtClean="0"/>
              <a:t>Νικόλας Κορασίδης</a:t>
            </a:r>
            <a:endParaRPr lang="en-US" dirty="0" smtClean="0"/>
          </a:p>
          <a:p>
            <a:pPr lvl="1"/>
            <a:r>
              <a:rPr lang="el-GR" dirty="0" smtClean="0"/>
              <a:t>ΗΜΜΥ ΕΜΠ, βιντεοσκόπηση &amp; ηχοληψία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69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&amp;&amp;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hub pull-request -b </a:t>
            </a:r>
            <a:r>
              <a:rPr lang="en-US" dirty="0" err="1" smtClean="0">
                <a:latin typeface="Consolas"/>
                <a:cs typeface="Consolas"/>
              </a:rPr>
              <a:t>dionyziz:master</a:t>
            </a:r>
            <a:endParaRPr lang="el-GR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l-GR" dirty="0" smtClean="0">
                <a:latin typeface="Consolas"/>
                <a:cs typeface="Consolas"/>
              </a:rPr>
              <a:t>ή μέσω </a:t>
            </a:r>
            <a:r>
              <a:rPr lang="en-US" dirty="0" err="1" smtClean="0">
                <a:latin typeface="Consolas"/>
                <a:cs typeface="Consolas"/>
              </a:rPr>
              <a:t>GitHub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l-GR" dirty="0" smtClean="0">
                <a:cs typeface="Consolas"/>
              </a:rPr>
              <a:t>Βρείτε ένα συνεργάτη</a:t>
            </a:r>
          </a:p>
          <a:p>
            <a:r>
              <a:rPr lang="el-GR" dirty="0" smtClean="0">
                <a:cs typeface="Consolas"/>
              </a:rPr>
              <a:t>Ζητήστε του να σας κάνει </a:t>
            </a:r>
            <a:r>
              <a:rPr lang="en-US" dirty="0" smtClean="0">
                <a:cs typeface="Consolas"/>
              </a:rPr>
              <a:t>review</a:t>
            </a:r>
            <a:endParaRPr lang="el-GR" dirty="0" smtClean="0">
              <a:cs typeface="Consolas"/>
            </a:endParaRPr>
          </a:p>
          <a:p>
            <a:r>
              <a:rPr lang="el-GR" dirty="0" smtClean="0">
                <a:cs typeface="Consolas"/>
              </a:rPr>
              <a:t>Κάντε </a:t>
            </a:r>
            <a:r>
              <a:rPr lang="en-US" dirty="0" smtClean="0">
                <a:cs typeface="Consolas"/>
              </a:rPr>
              <a:t>review </a:t>
            </a:r>
            <a:r>
              <a:rPr lang="el-GR" dirty="0" smtClean="0">
                <a:cs typeface="Consolas"/>
              </a:rPr>
              <a:t>κάποιον άλλον</a:t>
            </a:r>
          </a:p>
          <a:p>
            <a:r>
              <a:rPr lang="el-GR" dirty="0" smtClean="0">
                <a:cs typeface="Consolas"/>
              </a:rPr>
              <a:t>Γράψτε κάποιο σχόλιο στο </a:t>
            </a:r>
            <a:r>
              <a:rPr lang="en-US" dirty="0" smtClean="0">
                <a:cs typeface="Consolas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14073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Φτιάχνοντας το δικό μας </a:t>
            </a:r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Μπορούμε εκτός από </a:t>
            </a:r>
            <a:r>
              <a:rPr lang="en-US" dirty="0" smtClean="0"/>
              <a:t>forks</a:t>
            </a:r>
            <a:r>
              <a:rPr lang="el-GR" dirty="0" smtClean="0"/>
              <a:t>, να φτιάξουμε και δικά μας </a:t>
            </a:r>
            <a:r>
              <a:rPr lang="en-US" dirty="0" smtClean="0"/>
              <a:t>repos</a:t>
            </a:r>
            <a:r>
              <a:rPr lang="el-GR" dirty="0" smtClean="0"/>
              <a:t> μέσω του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l-GR" dirty="0" smtClean="0"/>
              <a:t>Απλώς κάνουμε </a:t>
            </a:r>
            <a:r>
              <a:rPr lang="en-US" dirty="0" smtClean="0"/>
              <a:t>clone </a:t>
            </a:r>
            <a:r>
              <a:rPr lang="el-GR" dirty="0" smtClean="0"/>
              <a:t>το δικό μας </a:t>
            </a:r>
            <a:r>
              <a:rPr lang="en-US" dirty="0" smtClean="0"/>
              <a:t>repo </a:t>
            </a:r>
            <a:r>
              <a:rPr lang="el-GR" dirty="0" smtClean="0"/>
              <a:t>για να το έχουμε τοπικά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962"/>
            <a:ext cx="9144000" cy="11644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24185" y="3280962"/>
            <a:ext cx="2219093" cy="1257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9144000" cy="60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στον </a:t>
            </a:r>
            <a:r>
              <a:rPr lang="el-GR" dirty="0" err="1" smtClean="0"/>
              <a:t>γράφο</a:t>
            </a:r>
            <a:r>
              <a:rPr lang="el-GR" dirty="0" smtClean="0"/>
              <a:t>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Υπάρχουν και άλλοι τρόποι να αναφερθούμε σε </a:t>
            </a:r>
            <a:r>
              <a:rPr lang="en-US" dirty="0" smtClean="0"/>
              <a:t>commits</a:t>
            </a:r>
          </a:p>
          <a:p>
            <a:r>
              <a:rPr lang="en-US" dirty="0" smtClean="0"/>
              <a:t>HEAD = </a:t>
            </a:r>
            <a:r>
              <a:rPr lang="el-GR" dirty="0" smtClean="0"/>
              <a:t>το </a:t>
            </a:r>
            <a:r>
              <a:rPr lang="en-US" dirty="0" smtClean="0"/>
              <a:t>commit </a:t>
            </a:r>
            <a:r>
              <a:rPr lang="el-GR" dirty="0" smtClean="0"/>
              <a:t>του τρέχουν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Αναφορές προγόνων:</a:t>
            </a:r>
            <a:endParaRPr lang="en-US" dirty="0" smtClean="0"/>
          </a:p>
          <a:p>
            <a:pPr lvl="1"/>
            <a:r>
              <a:rPr lang="el-GR" dirty="0" smtClean="0"/>
              <a:t>Μπορούν να αναφερθούν σε άλλες αναφορές (αναδρομικά)</a:t>
            </a:r>
            <a:endParaRPr lang="en-US" dirty="0" smtClean="0"/>
          </a:p>
          <a:p>
            <a:pPr marL="457200" lvl="1" indent="0">
              <a:buNone/>
            </a:pPr>
            <a:r>
              <a:rPr lang="en-US" sz="3200" dirty="0" smtClean="0"/>
              <a:t>~ = </a:t>
            </a:r>
            <a:r>
              <a:rPr lang="el-GR" sz="3200" dirty="0" smtClean="0"/>
              <a:t>Ο γονιός του </a:t>
            </a:r>
            <a:r>
              <a:rPr lang="en-US" sz="3200" dirty="0" smtClean="0"/>
              <a:t>commit</a:t>
            </a:r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^ = </a:t>
            </a:r>
            <a:r>
              <a:rPr lang="el-GR" dirty="0" smtClean="0"/>
              <a:t>Ο γονιός του </a:t>
            </a: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~2 = </a:t>
            </a:r>
            <a:r>
              <a:rPr lang="el-GR" dirty="0" smtClean="0"/>
              <a:t>Ο παππούς του </a:t>
            </a:r>
            <a:r>
              <a:rPr lang="en-US" dirty="0" smtClean="0"/>
              <a:t>commit</a:t>
            </a:r>
            <a:endParaRPr lang="el-GR" dirty="0" smtClean="0"/>
          </a:p>
          <a:p>
            <a:pPr marL="0" indent="0">
              <a:buNone/>
            </a:pPr>
            <a:r>
              <a:rPr lang="el-GR" dirty="0"/>
              <a:t>	</a:t>
            </a:r>
            <a:r>
              <a:rPr lang="el-GR" dirty="0" smtClean="0"/>
              <a:t>^2 = Ο δεύτερος γονιός του </a:t>
            </a:r>
            <a:r>
              <a:rPr lang="en-US" dirty="0" smtClean="0"/>
              <a:t>commit</a:t>
            </a:r>
            <a:br>
              <a:rPr lang="en-US" dirty="0" smtClean="0"/>
            </a:br>
            <a:r>
              <a:rPr lang="en-US" dirty="0" smtClean="0"/>
              <a:t>			(</a:t>
            </a:r>
            <a:r>
              <a:rPr lang="el-GR" dirty="0" smtClean="0"/>
              <a:t>που είναι </a:t>
            </a:r>
            <a:r>
              <a:rPr lang="en-US" dirty="0" smtClean="0"/>
              <a:t>merge commit)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στον </a:t>
            </a:r>
            <a:r>
              <a:rPr lang="el-GR" dirty="0" err="1" smtClean="0"/>
              <a:t>γράφο</a:t>
            </a:r>
            <a:r>
              <a:rPr lang="el-GR" dirty="0" smtClean="0"/>
              <a:t>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</a:t>
            </a:r>
          </a:p>
          <a:p>
            <a:r>
              <a:rPr lang="en-US" dirty="0" smtClean="0"/>
              <a:t>HEAD^2: </a:t>
            </a:r>
            <a:r>
              <a:rPr lang="el-GR" dirty="0" smtClean="0"/>
              <a:t>Ο δεύτερος γονιός του τωρινού </a:t>
            </a:r>
            <a:r>
              <a:rPr lang="en-US" dirty="0" smtClean="0"/>
              <a:t>commit (</a:t>
            </a:r>
            <a:r>
              <a:rPr lang="el-GR" dirty="0" smtClean="0"/>
              <a:t>που είναι </a:t>
            </a:r>
            <a:r>
              <a:rPr lang="en-US" dirty="0" smtClean="0"/>
              <a:t>merge commit)</a:t>
            </a:r>
          </a:p>
          <a:p>
            <a:r>
              <a:rPr lang="en-US" dirty="0" smtClean="0"/>
              <a:t>192a812~2: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 από το </a:t>
            </a:r>
            <a:r>
              <a:rPr lang="en-US" dirty="0" smtClean="0"/>
              <a:t>commit 192a812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3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53081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9" idx="6"/>
          </p:cNvCxnSpPr>
          <p:nvPr/>
        </p:nvCxnSpPr>
        <p:spPr>
          <a:xfrm flipH="1">
            <a:off x="1179354" y="3978859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60716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22806" y="551039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86989" y="3978858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77747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909918" y="4231289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877747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04020" y="3968153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47945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774218" y="3968153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6331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404020" y="516879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247945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36331" y="4908781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774218" y="5168791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30038" y="6227915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194947" y="544173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50355" y="624897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66349" y="6426328"/>
            <a:ext cx="65348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36390" y="5510398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dadf00d~1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20585" y="3327750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22806" y="3304636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master~2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31" idx="2"/>
          </p:cNvCxnSpPr>
          <p:nvPr/>
        </p:nvCxnSpPr>
        <p:spPr>
          <a:xfrm flipH="1">
            <a:off x="7062605" y="5165666"/>
            <a:ext cx="860979" cy="19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1" idx="1"/>
          </p:cNvCxnSpPr>
          <p:nvPr/>
        </p:nvCxnSpPr>
        <p:spPr>
          <a:xfrm flipH="1" flipV="1">
            <a:off x="7073308" y="3978858"/>
            <a:ext cx="927347" cy="1000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923584" y="490252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35610" y="5521717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HEAD^2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536390" y="3278626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HEAD^1~2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119359" y="330099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dadf00d~~</a:t>
            </a:r>
            <a:endParaRPr lang="en-US" b="1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Quiz: </a:t>
            </a:r>
            <a:r>
              <a:rPr lang="el-GR" dirty="0" smtClean="0"/>
              <a:t>Πού είναι;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7200" y="1338146"/>
            <a:ext cx="84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HEAD^1, HEAD^2, dadf00d~1, dadf00d~~, master~2, HEAD^1~2, master~3^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119359" y="2915125"/>
            <a:ext cx="120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master~3^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5" grpId="0"/>
      <p:bldP spid="36" grpId="0"/>
      <p:bldP spid="37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tracking </a:t>
            </a:r>
            <a:r>
              <a:rPr lang="el-GR" dirty="0" smtClean="0"/>
              <a:t>σύστημα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issue</a:t>
            </a:r>
            <a:endParaRPr lang="el-GR" dirty="0" smtClean="0"/>
          </a:p>
          <a:p>
            <a:pPr lvl="1"/>
            <a:r>
              <a:rPr lang="el-GR" dirty="0" smtClean="0"/>
              <a:t>Είναι ένα </a:t>
            </a:r>
            <a:r>
              <a:rPr lang="en-US" dirty="0" smtClean="0"/>
              <a:t>bug </a:t>
            </a:r>
            <a:r>
              <a:rPr lang="el-GR" dirty="0" smtClean="0"/>
              <a:t>ή ένα </a:t>
            </a:r>
            <a:r>
              <a:rPr lang="en-US" dirty="0" smtClean="0"/>
              <a:t>task</a:t>
            </a:r>
          </a:p>
          <a:p>
            <a:pPr lvl="1"/>
            <a:r>
              <a:rPr lang="el-GR" dirty="0" smtClean="0"/>
              <a:t>Είναι ανοιχτό (o</a:t>
            </a:r>
            <a:r>
              <a:rPr lang="en-US" dirty="0" smtClean="0"/>
              <a:t>pen) </a:t>
            </a:r>
            <a:r>
              <a:rPr lang="el-GR" dirty="0" smtClean="0"/>
              <a:t>ή κλειστό (</a:t>
            </a:r>
            <a:r>
              <a:rPr lang="en-US" dirty="0" smtClean="0"/>
              <a:t>closed-resolved)</a:t>
            </a:r>
            <a:endParaRPr lang="el-GR" dirty="0" smtClean="0"/>
          </a:p>
          <a:p>
            <a:pPr lvl="1"/>
            <a:r>
              <a:rPr lang="el-GR" dirty="0" smtClean="0"/>
              <a:t>Έχει ένα </a:t>
            </a:r>
            <a:r>
              <a:rPr lang="en-US" dirty="0" smtClean="0"/>
              <a:t>description</a:t>
            </a:r>
          </a:p>
          <a:p>
            <a:pPr lvl="1"/>
            <a:r>
              <a:rPr lang="el-GR" dirty="0" smtClean="0"/>
              <a:t>Έχει </a:t>
            </a:r>
            <a:r>
              <a:rPr lang="en-US" dirty="0" smtClean="0"/>
              <a:t>comments</a:t>
            </a:r>
          </a:p>
          <a:p>
            <a:r>
              <a:rPr lang="en-US" dirty="0" smtClean="0"/>
              <a:t>Issues </a:t>
            </a:r>
            <a:r>
              <a:rPr lang="el-GR" dirty="0" smtClean="0"/>
              <a:t>μπορούν να ανοίξουν όλοι (και μη ιδιοκτήτες του </a:t>
            </a:r>
            <a:r>
              <a:rPr lang="en-US" dirty="0" smtClean="0"/>
              <a:t>repo)</a:t>
            </a:r>
          </a:p>
          <a:p>
            <a:pPr marL="0" indent="0">
              <a:buNone/>
            </a:pP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4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Αναγνωριστικά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Μοναδικό αναγνωριστικό για κάθε </a:t>
            </a:r>
            <a:r>
              <a:rPr lang="en-US" dirty="0" smtClean="0"/>
              <a:t>issue </a:t>
            </a:r>
            <a:r>
              <a:rPr lang="el-GR" dirty="0" smtClean="0"/>
              <a:t>μέσα στο </a:t>
            </a:r>
            <a:r>
              <a:rPr lang="en-US" dirty="0" smtClean="0"/>
              <a:t>repo</a:t>
            </a:r>
            <a:endParaRPr lang="el-GR" dirty="0" smtClean="0"/>
          </a:p>
          <a:p>
            <a:r>
              <a:rPr lang="el-GR" dirty="0" smtClean="0"/>
              <a:t>Μπορούμε να αναφερθούμε σε αυτό </a:t>
            </a:r>
          </a:p>
          <a:p>
            <a:pPr lvl="1"/>
            <a:r>
              <a:rPr lang="el-GR" dirty="0" smtClean="0"/>
              <a:t>από το </a:t>
            </a:r>
            <a:r>
              <a:rPr lang="en-US" dirty="0" smtClean="0"/>
              <a:t>commit message</a:t>
            </a:r>
            <a:r>
              <a:rPr lang="el-GR" dirty="0" smtClean="0"/>
              <a:t>: </a:t>
            </a:r>
            <a:endParaRPr lang="en-US" dirty="0"/>
          </a:p>
          <a:p>
            <a:pPr lvl="2"/>
            <a:r>
              <a:rPr lang="en-US" dirty="0" err="1" smtClean="0"/>
              <a:t>git</a:t>
            </a:r>
            <a:r>
              <a:rPr lang="en-US" dirty="0"/>
              <a:t> commit -m </a:t>
            </a:r>
            <a:r>
              <a:rPr lang="en-US" dirty="0" smtClean="0"/>
              <a:t>"Refactor code for issue #765"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commit -m "Closes #765" (</a:t>
            </a:r>
            <a:r>
              <a:rPr lang="el-GR" dirty="0" smtClean="0"/>
              <a:t>θα κλείσει το </a:t>
            </a:r>
            <a:r>
              <a:rPr lang="en-US" dirty="0" smtClean="0"/>
              <a:t>issue 765)</a:t>
            </a:r>
            <a:endParaRPr lang="el-GR" dirty="0" smtClean="0"/>
          </a:p>
          <a:p>
            <a:pPr lvl="1"/>
            <a:r>
              <a:rPr lang="el-GR" dirty="0" smtClean="0"/>
              <a:t>από </a:t>
            </a:r>
            <a:r>
              <a:rPr lang="en-US" dirty="0" smtClean="0"/>
              <a:t>PR descriptions</a:t>
            </a:r>
            <a:r>
              <a:rPr lang="en-US" dirty="0"/>
              <a:t> </a:t>
            </a:r>
            <a:r>
              <a:rPr lang="el-GR" dirty="0" smtClean="0"/>
              <a:t>παρομοίως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l-GR" dirty="0" smtClean="0"/>
              <a:t>μετατρέπει τις αναφορές σε </a:t>
            </a:r>
            <a:r>
              <a:rPr lang="en-US" dirty="0" smtClean="0"/>
              <a:t>links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θα μάθουμε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Προχωρημένες τεχνικές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Undo (revert, reset)</a:t>
            </a:r>
          </a:p>
          <a:p>
            <a:pPr lvl="1"/>
            <a:r>
              <a:rPr lang="en-US" dirty="0" smtClean="0"/>
              <a:t>Blame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Cherry pick</a:t>
            </a:r>
          </a:p>
          <a:p>
            <a:pPr lvl="1"/>
            <a:r>
              <a:rPr lang="en-US" dirty="0" smtClean="0"/>
              <a:t>Rebase (interactive)</a:t>
            </a:r>
          </a:p>
          <a:p>
            <a:r>
              <a:rPr lang="en-US" dirty="0" smtClean="0"/>
              <a:t>Workflows </a:t>
            </a:r>
            <a:r>
              <a:rPr lang="el-GR" dirty="0" smtClean="0"/>
              <a:t>και συνεργατικές τεχνικές</a:t>
            </a:r>
            <a:endParaRPr lang="en-US" dirty="0" smtClean="0"/>
          </a:p>
          <a:p>
            <a:pPr lvl="1"/>
            <a:r>
              <a:rPr lang="en-US" dirty="0" smtClean="0"/>
              <a:t>Pull Requests</a:t>
            </a:r>
          </a:p>
          <a:p>
            <a:pPr lvl="1"/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master/develop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95502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1"/>
            <a:ext cx="9144000" cy="411002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4775200" y="3972560"/>
            <a:ext cx="87376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0528" y="5212080"/>
            <a:ext cx="55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Ένα </a:t>
            </a:r>
            <a:r>
              <a:rPr lang="en-US" dirty="0" smtClean="0"/>
              <a:t>Pull Request </a:t>
            </a:r>
            <a:r>
              <a:rPr lang="el-GR" dirty="0" smtClean="0"/>
              <a:t>που περιέχει αναφορά σε αυτό το </a:t>
            </a:r>
            <a:r>
              <a:rPr lang="en-US" dirty="0" smtClean="0"/>
              <a:t>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7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81936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68400" y="2062480"/>
            <a:ext cx="1838960" cy="497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Επαναφέρει το </a:t>
            </a:r>
            <a:r>
              <a:rPr lang="en-US" dirty="0" smtClean="0"/>
              <a:t>working copy </a:t>
            </a:r>
            <a:r>
              <a:rPr lang="el-GR" dirty="0" smtClean="0"/>
              <a:t>μας στην κατάσταση που ήταν 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l-GR" dirty="0" smtClean="0"/>
              <a:t>Αλλάζει το </a:t>
            </a:r>
            <a:r>
              <a:rPr lang="en-US" dirty="0" smtClean="0"/>
              <a:t>HEAD </a:t>
            </a:r>
            <a:r>
              <a:rPr lang="el-GR" dirty="0" smtClean="0"/>
              <a:t>ώστε να δείχνει 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HEAD </a:t>
            </a:r>
            <a:r>
              <a:rPr lang="el-GR" dirty="0" smtClean="0"/>
              <a:t>πλέον δεν δείχνει σε κάποιο </a:t>
            </a:r>
            <a:r>
              <a:rPr lang="en-US" dirty="0" smtClean="0"/>
              <a:t>branch </a:t>
            </a:r>
            <a:r>
              <a:rPr lang="el-GR" dirty="0" smtClean="0"/>
              <a:t>αλλά σε κάποιο </a:t>
            </a:r>
            <a:r>
              <a:rPr lang="en-US" dirty="0" smtClean="0"/>
              <a:t>commit</a:t>
            </a:r>
            <a:r>
              <a:rPr lang="el-GR" dirty="0" smtClean="0"/>
              <a:t> απευθείας</a:t>
            </a:r>
          </a:p>
          <a:p>
            <a:pPr lvl="1"/>
            <a:r>
              <a:rPr lang="el-GR" dirty="0" smtClean="0"/>
              <a:t>Οπότε είμαστε σε </a:t>
            </a:r>
            <a:r>
              <a:rPr lang="en-US" dirty="0" smtClean="0"/>
              <a:t>state detached HEAD</a:t>
            </a:r>
            <a:endParaRPr lang="el-GR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3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Δεν μπορούμε να κάνουμε</a:t>
            </a:r>
            <a:r>
              <a:rPr lang="en-US" dirty="0" smtClean="0"/>
              <a:t> commits </a:t>
            </a:r>
            <a:r>
              <a:rPr lang="el-GR" dirty="0" smtClean="0"/>
              <a:t>σε αυτή τη κατάσταση</a:t>
            </a:r>
          </a:p>
          <a:p>
            <a:r>
              <a:rPr lang="el-GR" dirty="0" smtClean="0"/>
              <a:t>Πρέπει να κάνουμε πάλι </a:t>
            </a:r>
            <a:r>
              <a:rPr lang="en-US" dirty="0" smtClean="0"/>
              <a:t>checkout </a:t>
            </a:r>
            <a:r>
              <a:rPr lang="el-GR" dirty="0" smtClean="0"/>
              <a:t>σε κάποιο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Χρησιμοποιείται κυρίως για να δούμε πώς ήταν ο κώδικας κάποια στιγμή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96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 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τα περιεχόμενα του αρχείου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Τα φέρνει στην κατάσταση που ήταν στο </a:t>
            </a:r>
            <a:r>
              <a:rPr lang="en-US" dirty="0" smtClean="0"/>
              <a:t>commit</a:t>
            </a:r>
            <a:endParaRPr lang="el-GR" dirty="0" smtClean="0"/>
          </a:p>
          <a:p>
            <a:r>
              <a:rPr lang="el-GR" dirty="0" smtClean="0"/>
              <a:t>Δεν δημιουργεί κάποιο καινούργιο </a:t>
            </a:r>
            <a:r>
              <a:rPr lang="en-US" dirty="0" smtClean="0"/>
              <a:t>commit</a:t>
            </a:r>
            <a:endParaRPr lang="el-GR" dirty="0"/>
          </a:p>
          <a:p>
            <a:r>
              <a:rPr lang="el-GR" dirty="0" smtClean="0"/>
              <a:t>Δεν κάνει </a:t>
            </a:r>
            <a:r>
              <a:rPr lang="en-US" dirty="0" smtClean="0"/>
              <a:t>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Διάλλειμα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70" y="2529851"/>
            <a:ext cx="2666659" cy="26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Βρίσκοντας ένα </a:t>
            </a:r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Εντοπίζουμε ένα </a:t>
            </a:r>
            <a:r>
              <a:rPr lang="en-US" dirty="0" smtClean="0"/>
              <a:t>bug </a:t>
            </a:r>
            <a:r>
              <a:rPr lang="el-GR" dirty="0" smtClean="0"/>
              <a:t>στον κώδικα μας</a:t>
            </a:r>
          </a:p>
          <a:p>
            <a:r>
              <a:rPr lang="el-GR" dirty="0" smtClean="0"/>
              <a:t>Δεν είμαστε σίγουροι σε ποιο </a:t>
            </a:r>
            <a:r>
              <a:rPr lang="en-US" dirty="0" smtClean="0"/>
              <a:t>commit </a:t>
            </a:r>
            <a:r>
              <a:rPr lang="el-GR" dirty="0" smtClean="0"/>
              <a:t>δημιουργήθηκε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checkout </a:t>
            </a:r>
            <a:r>
              <a:rPr lang="el-GR" dirty="0" smtClean="0"/>
              <a:t>σε προηγούμενα </a:t>
            </a:r>
            <a:r>
              <a:rPr lang="en-US" dirty="0" smtClean="0"/>
              <a:t>commits </a:t>
            </a:r>
            <a:r>
              <a:rPr lang="el-GR" dirty="0" smtClean="0"/>
              <a:t>για να δούμε πότε εμφανίστηκε αυτό το </a:t>
            </a:r>
            <a:r>
              <a:rPr lang="en-US" dirty="0" smtClean="0"/>
              <a:t>bug</a:t>
            </a:r>
          </a:p>
          <a:p>
            <a:pPr lvl="1"/>
            <a:r>
              <a:rPr lang="el-GR" dirty="0" smtClean="0"/>
              <a:t>Πάμε σε ένα πολύ παλιό </a:t>
            </a:r>
            <a:r>
              <a:rPr lang="en-US" dirty="0" smtClean="0"/>
              <a:t>commit </a:t>
            </a:r>
            <a:r>
              <a:rPr lang="el-GR" dirty="0" smtClean="0"/>
              <a:t>στο οποίο ξέρουμε ότι δεν υπήρχε το </a:t>
            </a:r>
            <a:r>
              <a:rPr lang="en-US" dirty="0" smtClean="0"/>
              <a:t>bug</a:t>
            </a:r>
            <a:endParaRPr lang="el-GR" dirty="0" smtClean="0"/>
          </a:p>
          <a:p>
            <a:pPr lvl="1"/>
            <a:r>
              <a:rPr lang="el-GR" dirty="0" smtClean="0"/>
              <a:t>Γνωρίζουμε ότι το </a:t>
            </a:r>
            <a:r>
              <a:rPr lang="en-US" dirty="0" smtClean="0"/>
              <a:t>bug </a:t>
            </a:r>
            <a:r>
              <a:rPr lang="el-GR" dirty="0" smtClean="0"/>
              <a:t>είναι στο </a:t>
            </a:r>
            <a:r>
              <a:rPr lang="en-US" dirty="0" smtClean="0"/>
              <a:t>HEAD </a:t>
            </a:r>
            <a:r>
              <a:rPr lang="el-GR" dirty="0" smtClean="0"/>
              <a:t>αυτή τη στιγμή</a:t>
            </a:r>
          </a:p>
          <a:p>
            <a:pPr lvl="1"/>
            <a:r>
              <a:rPr lang="el-GR" dirty="0" smtClean="0"/>
              <a:t>Δοκιμάζουμε όλα τα </a:t>
            </a:r>
            <a:r>
              <a:rPr lang="en-US" dirty="0" smtClean="0"/>
              <a:t>commits </a:t>
            </a:r>
            <a:r>
              <a:rPr lang="el-GR" dirty="0" smtClean="0"/>
              <a:t>ανάμεσα στο </a:t>
            </a:r>
            <a:r>
              <a:rPr lang="en-US" dirty="0" smtClean="0"/>
              <a:t>HEAD </a:t>
            </a:r>
            <a:r>
              <a:rPr lang="el-GR" dirty="0" smtClean="0"/>
              <a:t>και στο </a:t>
            </a:r>
            <a:r>
              <a:rPr lang="en-US" dirty="0" smtClean="0"/>
              <a:t>commit </a:t>
            </a:r>
            <a:r>
              <a:rPr lang="el-GR" dirty="0" smtClean="0"/>
              <a:t>αυτό που γνωρίζουμε ότι δουλεύει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Ένας πιο αποδοτικός τρόπος</a:t>
            </a:r>
          </a:p>
          <a:p>
            <a:r>
              <a:rPr lang="el-GR" dirty="0" smtClean="0"/>
              <a:t>Αφήνουμε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να το κάνει για εμάς</a:t>
            </a:r>
          </a:p>
          <a:p>
            <a:pPr marL="971550" lvl="1" indent="-514350">
              <a:buFont typeface="+mj-lt"/>
              <a:buAutoNum type="arabicPeriod"/>
            </a:pP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 bisect start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1371600" lvl="2" indent="-514350"/>
            <a:r>
              <a:rPr lang="el-GR" dirty="0" smtClean="0"/>
              <a:t>Η τωρινή έκδοση </a:t>
            </a:r>
            <a:r>
              <a:rPr lang="en-US" dirty="0" smtClean="0"/>
              <a:t>(HEAD) </a:t>
            </a:r>
            <a:r>
              <a:rPr lang="el-GR" dirty="0" smtClean="0"/>
              <a:t>είναι </a:t>
            </a:r>
            <a:r>
              <a:rPr lang="en-US" dirty="0" smtClean="0"/>
              <a:t>buggy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 &lt;commit&gt;</a:t>
            </a:r>
          </a:p>
          <a:p>
            <a:pPr marL="1371600" lvl="2" indent="-514350"/>
            <a:r>
              <a:rPr lang="el-GR" dirty="0" smtClean="0"/>
              <a:t>Το </a:t>
            </a:r>
            <a:r>
              <a:rPr lang="en-US" dirty="0" smtClean="0"/>
              <a:t>commit </a:t>
            </a:r>
            <a:r>
              <a:rPr lang="el-GR" dirty="0" smtClean="0"/>
              <a:t>που γνωρίζουμε ότι δεν είναι </a:t>
            </a:r>
            <a:r>
              <a:rPr lang="en-US" dirty="0" smtClean="0"/>
              <a:t>buggy</a:t>
            </a:r>
            <a:endParaRPr lang="el-GR" dirty="0" smtClean="0"/>
          </a:p>
          <a:p>
            <a:pPr marL="57150" indent="0">
              <a:buNone/>
            </a:pPr>
            <a:endParaRPr lang="en-US" dirty="0" smtClean="0"/>
          </a:p>
          <a:p>
            <a:pPr marL="1371600" lvl="2" indent="-51435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96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μας κάνει μια σειρά από ερωτήσεις</a:t>
            </a:r>
          </a:p>
          <a:p>
            <a:pPr lvl="1"/>
            <a:r>
              <a:rPr lang="el-GR" dirty="0" smtClean="0"/>
              <a:t>Θα κάνει </a:t>
            </a:r>
            <a:r>
              <a:rPr lang="en-US" dirty="0" smtClean="0"/>
              <a:t>checkout </a:t>
            </a:r>
            <a:r>
              <a:rPr lang="el-GR" dirty="0" smtClean="0"/>
              <a:t>κάποιο </a:t>
            </a:r>
            <a:r>
              <a:rPr lang="en-US" dirty="0" smtClean="0"/>
              <a:t>commit </a:t>
            </a:r>
            <a:r>
              <a:rPr lang="el-GR" dirty="0" smtClean="0"/>
              <a:t>της επιλογής του</a:t>
            </a:r>
          </a:p>
          <a:p>
            <a:pPr lvl="1"/>
            <a:r>
              <a:rPr lang="el-GR" dirty="0" smtClean="0"/>
              <a:t>Θα μας ρωτήσει αν υπάρχει το </a:t>
            </a:r>
            <a:r>
              <a:rPr lang="en-US" dirty="0" smtClean="0"/>
              <a:t>bug </a:t>
            </a:r>
            <a:r>
              <a:rPr lang="el-GR" dirty="0" smtClean="0"/>
              <a:t>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Απαντάμε με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Βρίσκει τελικά το </a:t>
            </a:r>
            <a:r>
              <a:rPr lang="en-US" dirty="0" smtClean="0">
                <a:ea typeface="Consolas" charset="0"/>
                <a:cs typeface="Consolas" charset="0"/>
              </a:rPr>
              <a:t>commit </a:t>
            </a:r>
            <a:r>
              <a:rPr lang="el-GR" dirty="0" smtClean="0">
                <a:ea typeface="Consolas" charset="0"/>
                <a:cs typeface="Consolas" charset="0"/>
              </a:rPr>
              <a:t>που δημιούργησε το </a:t>
            </a:r>
            <a:r>
              <a:rPr lang="en-US" dirty="0" smtClean="0">
                <a:ea typeface="Consolas" charset="0"/>
                <a:cs typeface="Consolas" charset="0"/>
              </a:rPr>
              <a:t>bug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Μπορούμε να ακυρώσουμε τη διαδικασία οποιαδήποτε στιγμή και να επιστρέψουμε στο παλιό </a:t>
            </a:r>
            <a:r>
              <a:rPr lang="en-US" dirty="0" smtClean="0">
                <a:ea typeface="Consolas" charset="0"/>
                <a:cs typeface="Consolas" charset="0"/>
              </a:rPr>
              <a:t>HEAD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reset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l-GR" dirty="0" smtClean="0">
                <a:ea typeface="Consolas" charset="0"/>
                <a:cs typeface="Consolas" charset="0"/>
              </a:rPr>
              <a:t>Πρέπει να το τρέξουμε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l-GR" dirty="0" smtClean="0">
                <a:ea typeface="Consolas" charset="0"/>
                <a:cs typeface="Consolas" charset="0"/>
              </a:rPr>
              <a:t>στο τέλος του </a:t>
            </a:r>
            <a:r>
              <a:rPr lang="en-US" dirty="0" smtClean="0">
                <a:ea typeface="Consolas" charset="0"/>
                <a:cs typeface="Consolas" charset="0"/>
              </a:rPr>
              <a:t>bisect</a:t>
            </a:r>
          </a:p>
        </p:txBody>
      </p:sp>
    </p:spTree>
    <p:extLst>
      <p:ext uri="{BB962C8B-B14F-4D97-AF65-F5344CB8AC3E}">
        <p14:creationId xmlns:p14="http://schemas.microsoft.com/office/powerpoint/2010/main" val="204908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bisect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0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Θέλουμε να κάνουμε </a:t>
            </a:r>
            <a:r>
              <a:rPr lang="en-US" dirty="0" smtClean="0"/>
              <a:t>push </a:t>
            </a:r>
            <a:r>
              <a:rPr lang="el-GR" dirty="0" smtClean="0"/>
              <a:t>σε ένα </a:t>
            </a:r>
            <a:r>
              <a:rPr lang="en-US" dirty="0" smtClean="0"/>
              <a:t>repo</a:t>
            </a:r>
            <a:r>
              <a:rPr lang="el-GR" dirty="0"/>
              <a:t> </a:t>
            </a:r>
            <a:r>
              <a:rPr lang="el-GR" dirty="0" smtClean="0"/>
              <a:t>που δεν είναι δικό μας</a:t>
            </a:r>
          </a:p>
          <a:p>
            <a:pPr lvl="1"/>
            <a:r>
              <a:rPr lang="el-GR" dirty="0" smtClean="0"/>
              <a:t>Έχουμε αναπτύξει κάποια νέα δυνατότητα</a:t>
            </a:r>
          </a:p>
          <a:p>
            <a:pPr lvl="1"/>
            <a:r>
              <a:rPr lang="el-GR" dirty="0" smtClean="0"/>
              <a:t>Έχουμε διορθώσει κάποιο </a:t>
            </a:r>
            <a:r>
              <a:rPr lang="en-US" dirty="0" smtClean="0"/>
              <a:t>bug</a:t>
            </a:r>
            <a:endParaRPr lang="el-GR" dirty="0" smtClean="0"/>
          </a:p>
          <a:p>
            <a:r>
              <a:rPr lang="el-GR" dirty="0" smtClean="0"/>
              <a:t>Έχουμε ήδη κάνει:</a:t>
            </a:r>
          </a:p>
          <a:p>
            <a:pPr lvl="1"/>
            <a:r>
              <a:rPr lang="en-US" dirty="0" smtClean="0"/>
              <a:t>fork </a:t>
            </a:r>
            <a:r>
              <a:rPr lang="el-GR" dirty="0" smtClean="0"/>
              <a:t>αυτό το </a:t>
            </a:r>
            <a:r>
              <a:rPr lang="en-US" dirty="0" smtClean="0"/>
              <a:t>repo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clone</a:t>
            </a:r>
            <a:r>
              <a:rPr lang="el-GR" dirty="0"/>
              <a:t>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στο σύστημα μας</a:t>
            </a:r>
            <a:endParaRPr lang="en-US" dirty="0" smtClean="0"/>
          </a:p>
          <a:p>
            <a:pPr lvl="1"/>
            <a:r>
              <a:rPr lang="en-US" dirty="0" smtClean="0"/>
              <a:t>branch </a:t>
            </a:r>
            <a:r>
              <a:rPr lang="el-GR" dirty="0" smtClean="0"/>
              <a:t>για αυτό το </a:t>
            </a:r>
            <a:r>
              <a:rPr lang="en-US" dirty="0" smtClean="0"/>
              <a:t>feature</a:t>
            </a:r>
          </a:p>
          <a:p>
            <a:pPr lvl="1"/>
            <a:r>
              <a:rPr lang="el-GR" dirty="0" smtClean="0"/>
              <a:t>αλλαγές και </a:t>
            </a:r>
            <a:r>
              <a:rPr lang="en-US" dirty="0" smtClean="0"/>
              <a:t>commits</a:t>
            </a:r>
            <a:endParaRPr lang="el-GR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6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ποιος ήταν υπεύθυνος για την τελευταία κατάσταση της κάθε γραμμής του αρχείου</a:t>
            </a:r>
          </a:p>
          <a:p>
            <a:r>
              <a:rPr lang="el-GR" dirty="0" smtClean="0"/>
              <a:t>Μας επιτρέπει να βρούμε ποιος δημιούργησε ένα </a:t>
            </a:r>
            <a:r>
              <a:rPr lang="en-US" dirty="0" smtClean="0"/>
              <a:t>bug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0915" cy="7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GitHub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blame </a:t>
            </a:r>
            <a:r>
              <a:rPr lang="el-GR" dirty="0" smtClean="0"/>
              <a:t>απλά με πιο ευανάγνωστο τρόπο και με </a:t>
            </a:r>
            <a:r>
              <a:rPr lang="en-US" dirty="0" smtClean="0"/>
              <a:t>links </a:t>
            </a:r>
            <a:r>
              <a:rPr lang="el-GR" dirty="0" smtClean="0"/>
              <a:t>στα διάφορα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1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29572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04000" y="3230880"/>
            <a:ext cx="75184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68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show </a:t>
            </a:r>
            <a:r>
              <a:rPr lang="el-GR" dirty="0" smtClean="0"/>
              <a:t>αλλά με πιο ευανάγνωστο τρόπο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4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Όταν κάνουμε </a:t>
            </a:r>
            <a:r>
              <a:rPr lang="en-US" dirty="0" smtClean="0"/>
              <a:t>merge</a:t>
            </a:r>
            <a:r>
              <a:rPr lang="el-GR" dirty="0" smtClean="0"/>
              <a:t>, μπορεί να μην μπορεί να γίνει αυτόματα</a:t>
            </a:r>
            <a:r>
              <a:rPr lang="en-US" dirty="0" smtClean="0"/>
              <a:t>, </a:t>
            </a:r>
            <a:r>
              <a:rPr lang="el-GR" dirty="0" smtClean="0"/>
              <a:t>π.χ.</a:t>
            </a:r>
            <a:endParaRPr lang="el-GR" dirty="0"/>
          </a:p>
          <a:p>
            <a:pPr lvl="1"/>
            <a:r>
              <a:rPr lang="el-GR" dirty="0" smtClean="0"/>
              <a:t>ένας προγραμματιστής άλλαξε ένα αρχείο, ενώ ένας άλλος το διέγραψε</a:t>
            </a:r>
          </a:p>
          <a:p>
            <a:pPr lvl="1"/>
            <a:r>
              <a:rPr lang="el-GR" dirty="0" smtClean="0"/>
              <a:t>δύο άτομα άλλαξαν το ίδιο σημείο ενός αρχείου (διόρθωσαν το ίδιο </a:t>
            </a:r>
            <a:r>
              <a:rPr lang="en-US" dirty="0" smtClean="0"/>
              <a:t>bug </a:t>
            </a:r>
            <a:r>
              <a:rPr lang="el-GR" dirty="0" smtClean="0"/>
              <a:t>με διαφορετικό τρόπο)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δεν ξέρει ποια είναι η σωστή αλλαγή</a:t>
            </a:r>
          </a:p>
          <a:p>
            <a:r>
              <a:rPr lang="el-GR" dirty="0" smtClean="0"/>
              <a:t>Τότε μας λέει ότι υπάρχουν </a:t>
            </a:r>
            <a:r>
              <a:rPr lang="en-US" dirty="0" smtClean="0"/>
              <a:t>“conflicts” (</a:t>
            </a:r>
            <a:r>
              <a:rPr lang="el-GR" dirty="0" smtClean="0"/>
              <a:t>διενέξεις)</a:t>
            </a:r>
          </a:p>
        </p:txBody>
      </p:sp>
    </p:spTree>
    <p:extLst>
      <p:ext uri="{BB962C8B-B14F-4D97-AF65-F5344CB8AC3E}">
        <p14:creationId xmlns:p14="http://schemas.microsoft.com/office/powerpoint/2010/main" val="10024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52"/>
            <a:ext cx="9135649" cy="6096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147145" y="4939862"/>
            <a:ext cx="2848304" cy="651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3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έχει αλλάξει το αρχείο μας</a:t>
            </a:r>
            <a:endParaRPr lang="en-US" dirty="0" smtClean="0"/>
          </a:p>
          <a:p>
            <a:pPr lvl="1"/>
            <a:r>
              <a:rPr lang="el-GR" dirty="0" smtClean="0"/>
              <a:t>Ενοποιεί όλες τις αλλαγές που μπορεί αυτόματα</a:t>
            </a:r>
          </a:p>
          <a:p>
            <a:pPr lvl="1"/>
            <a:r>
              <a:rPr lang="el-GR" dirty="0" smtClean="0"/>
              <a:t>Τις υπόλοιπες τις αφήνει σ’ εμάς</a:t>
            </a:r>
          </a:p>
          <a:p>
            <a:r>
              <a:rPr lang="el-GR" dirty="0"/>
              <a:t>Ανοίγουμε το αρχείο που έχει </a:t>
            </a:r>
            <a:r>
              <a:rPr lang="en-US" dirty="0"/>
              <a:t>conflicts </a:t>
            </a:r>
            <a:r>
              <a:rPr lang="el-GR" dirty="0"/>
              <a:t>με τον </a:t>
            </a:r>
            <a:r>
              <a:rPr lang="en-US" dirty="0"/>
              <a:t>editor </a:t>
            </a:r>
            <a:r>
              <a:rPr lang="el-GR" dirty="0"/>
              <a:t>μας</a:t>
            </a:r>
          </a:p>
          <a:p>
            <a:r>
              <a:rPr lang="el-GR" dirty="0" smtClean="0"/>
              <a:t>Ψάχνουμε για &lt;&lt;&lt;&lt;&lt; ===== &gt;&gt;&gt;&gt;&gt;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19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r>
              <a:rPr lang="el-GR" dirty="0" smtClean="0"/>
              <a:t> (</a:t>
            </a:r>
            <a:r>
              <a:rPr lang="en-US" dirty="0" smtClean="0"/>
              <a:t>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Είναι μια αίτηση στον ιδιοκτήτη του </a:t>
            </a:r>
            <a:r>
              <a:rPr lang="en-US" dirty="0" smtClean="0"/>
              <a:t>repo </a:t>
            </a:r>
            <a:r>
              <a:rPr lang="el-GR" dirty="0" smtClean="0"/>
              <a:t>για p</a:t>
            </a:r>
            <a:r>
              <a:rPr lang="en-US" dirty="0" err="1" smtClean="0"/>
              <a:t>ull</a:t>
            </a:r>
            <a:endParaRPr lang="en-US" dirty="0" smtClean="0"/>
          </a:p>
          <a:p>
            <a:r>
              <a:rPr lang="el-GR" dirty="0" smtClean="0"/>
              <a:t>Ζητάμε να κάνει </a:t>
            </a:r>
            <a:r>
              <a:rPr lang="en-US" dirty="0" smtClean="0"/>
              <a:t>pull </a:t>
            </a:r>
            <a:r>
              <a:rPr lang="el-GR" dirty="0" smtClean="0"/>
              <a:t>(</a:t>
            </a:r>
            <a:r>
              <a:rPr lang="en-US" dirty="0" smtClean="0"/>
              <a:t>fetch &amp; merge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τις αλλαγές που έχουμε ανεβάσει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  <a:endParaRPr lang="el-GR" dirty="0"/>
          </a:p>
          <a:p>
            <a:r>
              <a:rPr lang="el-GR" dirty="0" smtClean="0"/>
              <a:t>Από ένα δικό μας </a:t>
            </a:r>
            <a:r>
              <a:rPr lang="en-US" dirty="0" smtClean="0"/>
              <a:t>branch </a:t>
            </a:r>
            <a:r>
              <a:rPr lang="el-GR" dirty="0" smtClean="0"/>
              <a:t>σε ένα δικό του</a:t>
            </a:r>
          </a:p>
          <a:p>
            <a:r>
              <a:rPr lang="el-GR" dirty="0" smtClean="0"/>
              <a:t>Συνήθως στο </a:t>
            </a:r>
            <a:r>
              <a:rPr lang="en-US" dirty="0" smtClean="0"/>
              <a:t>master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131072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90292" y="3179100"/>
            <a:ext cx="1148578" cy="446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5898" y="2665141"/>
            <a:ext cx="434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άλλαξε το </a:t>
            </a:r>
            <a:r>
              <a:rPr lang="en-US" b="1" dirty="0" err="1" smtClean="0">
                <a:solidFill>
                  <a:srgbClr val="FF0000"/>
                </a:solidFill>
              </a:rPr>
              <a:t>winston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σε κεφαλαία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22736" y="4103648"/>
            <a:ext cx="2397517" cy="4230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1855" y="4659200"/>
            <a:ext cx="526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FF00"/>
                </a:solidFill>
              </a:rPr>
              <a:t>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άλλαξε το όνομα αρχείου σε </a:t>
            </a:r>
            <a:r>
              <a:rPr lang="en-US" b="1" dirty="0" err="1" smtClean="0">
                <a:solidFill>
                  <a:srgbClr val="FFFF00"/>
                </a:solidFill>
              </a:rPr>
              <a:t>realtime.log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7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5754" y="2743201"/>
            <a:ext cx="4583151" cy="1349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54717" y="2653990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Η έκδοση 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πριν το </a:t>
            </a:r>
            <a:r>
              <a:rPr lang="en-US" b="1" dirty="0" smtClean="0">
                <a:solidFill>
                  <a:srgbClr val="FF0000"/>
                </a:solidFill>
              </a:rPr>
              <a:t>merge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751" y="3958013"/>
            <a:ext cx="4583151" cy="13945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08090" y="5027190"/>
            <a:ext cx="363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FFFF00"/>
                </a:solidFill>
              </a:rPr>
              <a:t>Η έκδοση 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πριν </a:t>
            </a:r>
            <a:r>
              <a:rPr lang="el-GR" b="1" dirty="0">
                <a:solidFill>
                  <a:srgbClr val="FFFF00"/>
                </a:solidFill>
              </a:rPr>
              <a:t>το </a:t>
            </a:r>
            <a:r>
              <a:rPr lang="en-US" b="1" dirty="0">
                <a:solidFill>
                  <a:srgbClr val="FFFF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59285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Αντικαθιστούμε το τμήμα με το σωστό κώδικα</a:t>
            </a:r>
            <a:endParaRPr lang="en-US" dirty="0" smtClean="0"/>
          </a:p>
          <a:p>
            <a:pPr lvl="1"/>
            <a:r>
              <a:rPr lang="el-GR" dirty="0" smtClean="0"/>
              <a:t>σε όλα τα τμήματα και αρχεία που έχουν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l-GR" dirty="0" smtClean="0"/>
              <a:t>κάθε αρχείο</a:t>
            </a:r>
          </a:p>
          <a:p>
            <a:r>
              <a:rPr lang="el-GR" b="1" dirty="0" smtClean="0"/>
              <a:t>Προσοχή</a:t>
            </a:r>
            <a:r>
              <a:rPr lang="el-GR" dirty="0" smtClean="0"/>
              <a:t>: Δεν κάνουμε άλλες αλλαγές στα αρχεία πέρα από την επίλυση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lvl="1"/>
            <a:r>
              <a:rPr lang="el-GR" dirty="0" smtClean="0"/>
              <a:t>Έτσι δημιουργείται το </a:t>
            </a:r>
            <a:r>
              <a:rPr lang="en-US" dirty="0" smtClean="0"/>
              <a:t>merge commit</a:t>
            </a:r>
          </a:p>
          <a:p>
            <a:pPr lvl="1"/>
            <a:r>
              <a:rPr lang="el-GR" dirty="0" smtClean="0"/>
              <a:t>Ο τελικός </a:t>
            </a:r>
            <a:r>
              <a:rPr lang="el-GR" dirty="0" err="1" smtClean="0"/>
              <a:t>γράφος</a:t>
            </a:r>
            <a:r>
              <a:rPr lang="el-GR" dirty="0" smtClean="0"/>
              <a:t> είναι ο ίδιος σαν να μην είχαμε </a:t>
            </a:r>
            <a:r>
              <a:rPr lang="en-US" dirty="0" smtClean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3458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642333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92459" y="624468"/>
            <a:ext cx="422631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44859" y="4033024"/>
            <a:ext cx="488795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cherry-pick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Αντιγράφει ένα </a:t>
            </a:r>
            <a:r>
              <a:rPr lang="en-US" dirty="0" smtClean="0"/>
              <a:t>commit </a:t>
            </a:r>
            <a:r>
              <a:rPr lang="el-GR" dirty="0" smtClean="0"/>
              <a:t>από κάποιο σημείο του γράφου</a:t>
            </a:r>
            <a:endParaRPr lang="en-US" dirty="0" smtClean="0"/>
          </a:p>
          <a:p>
            <a:r>
              <a:rPr lang="el-GR" dirty="0" smtClean="0"/>
              <a:t>Το τοποθετεί πάνω στο ενεργό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Δηλαδή δημιουργεί ένα νέο </a:t>
            </a:r>
            <a:r>
              <a:rPr lang="en-US" dirty="0" smtClean="0"/>
              <a:t>commit</a:t>
            </a:r>
            <a:r>
              <a:rPr lang="el-GR" dirty="0" smtClean="0"/>
              <a:t>, αντίγραφο του επιλεγμένου</a:t>
            </a:r>
            <a:endParaRPr lang="en-US" dirty="0" smtClean="0"/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που δημιουργείται έχει:</a:t>
            </a:r>
          </a:p>
          <a:p>
            <a:pPr lvl="1"/>
            <a:r>
              <a:rPr lang="el-GR" dirty="0" smtClean="0"/>
              <a:t>Καινούργιο αναγνωριστικό</a:t>
            </a:r>
          </a:p>
          <a:p>
            <a:pPr lvl="1"/>
            <a:r>
              <a:rPr lang="el-GR" dirty="0" smtClean="0"/>
              <a:t>Τις ίδιες ακριβώς αλλαγές στα αρχεία</a:t>
            </a:r>
          </a:p>
          <a:p>
            <a:pPr lvl="1"/>
            <a:r>
              <a:rPr lang="el-GR" dirty="0" smtClean="0"/>
              <a:t>Την ίδια περιγραφή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7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(master)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cherry-pick dadf00d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88332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6"/>
          </p:cNvCxnSpPr>
          <p:nvPr/>
        </p:nvCxnSpPr>
        <p:spPr>
          <a:xfrm flipH="1">
            <a:off x="1714605" y="295294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995967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7844" y="520274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42753" y="441656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668" y="6251898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8057" y="233392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22240" y="2952946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12998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445169" y="3205377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12998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2" idx="2"/>
          </p:cNvCxnSpPr>
          <p:nvPr/>
        </p:nvCxnSpPr>
        <p:spPr>
          <a:xfrm flipH="1">
            <a:off x="4939271" y="294224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83196" y="2679104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22" idx="6"/>
          </p:cNvCxnSpPr>
          <p:nvPr/>
        </p:nvCxnSpPr>
        <p:spPr>
          <a:xfrm flipH="1">
            <a:off x="6309469" y="294224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71582" y="267910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939271" y="414287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783196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71582" y="3882869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endCxn id="23" idx="6"/>
          </p:cNvCxnSpPr>
          <p:nvPr/>
        </p:nvCxnSpPr>
        <p:spPr>
          <a:xfrm flipH="1">
            <a:off x="6309469" y="4142879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038276" y="5572074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revert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Παρόμοιο με το </a:t>
            </a:r>
            <a:r>
              <a:rPr lang="en-US" dirty="0" smtClean="0"/>
              <a:t>cherry-pick</a:t>
            </a:r>
          </a:p>
          <a:p>
            <a:r>
              <a:rPr lang="el-GR" dirty="0" smtClean="0"/>
              <a:t>Μόνο που εφαρμόζει το ‘αντίστροφο’ ενός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Αντιγράφει τις αλλαγές που έκανε ένα </a:t>
            </a:r>
            <a:r>
              <a:rPr lang="en-US" dirty="0" smtClean="0"/>
              <a:t>&lt;commit&gt; </a:t>
            </a:r>
            <a:r>
              <a:rPr lang="el-GR" dirty="0" smtClean="0"/>
              <a:t>σε ένα νέο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περιέχει τις </a:t>
            </a:r>
            <a:r>
              <a:rPr lang="el-GR" b="1" dirty="0" smtClean="0"/>
              <a:t>αντίστροφες </a:t>
            </a:r>
            <a:r>
              <a:rPr lang="el-GR" dirty="0" smtClean="0"/>
              <a:t>αλλαγές</a:t>
            </a:r>
          </a:p>
          <a:p>
            <a:pPr lvl="1"/>
            <a:r>
              <a:rPr lang="en-US" dirty="0" smtClean="0"/>
              <a:t>add </a:t>
            </a:r>
            <a:r>
              <a:rPr lang="el-GR" dirty="0" smtClean="0"/>
              <a:t>αντί για </a:t>
            </a:r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delete </a:t>
            </a:r>
            <a:r>
              <a:rPr lang="el-GR" dirty="0" smtClean="0"/>
              <a:t>αντί για </a:t>
            </a:r>
            <a:r>
              <a:rPr lang="en-US" dirty="0" smtClean="0"/>
              <a:t>add</a:t>
            </a:r>
          </a:p>
          <a:p>
            <a:pPr lvl="1"/>
            <a:r>
              <a:rPr lang="el-GR" dirty="0" smtClean="0"/>
              <a:t>προσθήκη γραμμών αντί για αφαίρεση</a:t>
            </a:r>
          </a:p>
          <a:p>
            <a:pPr lvl="1"/>
            <a:r>
              <a:rPr lang="el-GR" dirty="0" smtClean="0"/>
              <a:t>κλπ.</a:t>
            </a:r>
            <a:endParaRPr lang="en-US" dirty="0" smtClean="0"/>
          </a:p>
          <a:p>
            <a:r>
              <a:rPr lang="el-GR" dirty="0" smtClean="0"/>
              <a:t>Το χρησιμοποιούμε για να ακυρώσουμε ένα </a:t>
            </a:r>
            <a:r>
              <a:rPr lang="en-US" dirty="0" smtClean="0"/>
              <a:t>commit </a:t>
            </a:r>
            <a:r>
              <a:rPr lang="el-GR" dirty="0" smtClean="0"/>
              <a:t>που έχουμε δημοσιεύσει ήδη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24000"/>
            <a:ext cx="8420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20" y="1719610"/>
            <a:ext cx="6218118" cy="33453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" y="1719610"/>
            <a:ext cx="5103102" cy="3339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8" y="1215483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Αρχικό </a:t>
            </a:r>
            <a:r>
              <a:rPr lang="en-US" b="1" dirty="0" smtClean="0"/>
              <a:t>commit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07620" y="1215483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Αντίστροφο </a:t>
            </a:r>
            <a:r>
              <a:rPr lang="en-US" b="1" dirty="0" smtClean="0"/>
              <a:t>commit (revert)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-223024" y="4081346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4586" y="4088521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07620" y="2282282"/>
            <a:ext cx="5103102" cy="1208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 smtClean="0"/>
              <a:t>Θέλουμε να ξεχωρίζουμε κάποιες σημαντικές καταστάσεις στο ιστορικό</a:t>
            </a:r>
          </a:p>
          <a:p>
            <a:pPr lvl="1"/>
            <a:r>
              <a:rPr lang="en-US" dirty="0" smtClean="0"/>
              <a:t>Release 1.0</a:t>
            </a:r>
          </a:p>
          <a:p>
            <a:pPr lvl="1"/>
            <a:r>
              <a:rPr lang="en-US" dirty="0" smtClean="0"/>
              <a:t>Release 2.0</a:t>
            </a:r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τελευταίο </a:t>
            </a:r>
            <a:r>
              <a:rPr lang="en-US" dirty="0" smtClean="0"/>
              <a:t>commit </a:t>
            </a:r>
            <a:r>
              <a:rPr lang="el-GR" dirty="0" smtClean="0"/>
              <a:t>του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 &lt;commit&gt;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r>
              <a:rPr lang="en-US" dirty="0" smtClean="0"/>
              <a:t>	</a:t>
            </a:r>
            <a:endParaRPr lang="el-GR" dirty="0" smtClean="0"/>
          </a:p>
          <a:p>
            <a:pPr lvl="1"/>
            <a:r>
              <a:rPr lang="el-GR" dirty="0" smtClean="0"/>
              <a:t>Δείχνει τη λίστα με τα </a:t>
            </a:r>
            <a:r>
              <a:rPr lang="en-US" dirty="0" smtClean="0"/>
              <a:t>tags </a:t>
            </a:r>
            <a:r>
              <a:rPr lang="el-GR" dirty="0" smtClean="0"/>
              <a:t>στο </a:t>
            </a:r>
            <a:r>
              <a:rPr lang="en-US" dirty="0" smtClean="0"/>
              <a:t>repo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-d &lt;tag&gt;</a:t>
            </a:r>
          </a:p>
          <a:p>
            <a:pPr lvl="1"/>
            <a:r>
              <a:rPr lang="el-GR" dirty="0" smtClean="0"/>
              <a:t>Διαγράφει ένα </a:t>
            </a:r>
            <a:r>
              <a:rPr lang="en-US" dirty="0" smtClean="0"/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13575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7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Δημοσιεύοντας </a:t>
            </a:r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&lt;remote&gt; &lt;tag&gt;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Δημοσιεύει το </a:t>
            </a:r>
            <a:r>
              <a:rPr lang="en-US" dirty="0" smtClean="0">
                <a:latin typeface="Calibri (Body)"/>
                <a:cs typeface="Calibri (Body)"/>
              </a:rPr>
              <a:t>&lt;tag&gt; </a:t>
            </a:r>
            <a:r>
              <a:rPr lang="el-GR" dirty="0" smtClean="0">
                <a:latin typeface="Calibri (Body)"/>
                <a:cs typeface="Calibri (Body)"/>
              </a:rPr>
              <a:t>στο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fetch --tags &lt;remote&gt;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Κατεβάζει όλα τα </a:t>
            </a:r>
            <a:r>
              <a:rPr lang="en-US" dirty="0" smtClean="0">
                <a:latin typeface="Calibri (Body)"/>
                <a:cs typeface="Calibri (Body)"/>
              </a:rPr>
              <a:t>tags </a:t>
            </a:r>
            <a:r>
              <a:rPr lang="el-GR" dirty="0" smtClean="0">
                <a:latin typeface="Calibri (Body)"/>
                <a:cs typeface="Calibri (Body)"/>
              </a:rPr>
              <a:t>από 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  <a:endParaRPr lang="en-US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497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-p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Μας επιτρέπει να προσθέσουμε μέρος ενός αρχείου στο </a:t>
            </a:r>
            <a:r>
              <a:rPr lang="en-US" dirty="0" smtClean="0"/>
              <a:t>staging area</a:t>
            </a:r>
          </a:p>
          <a:p>
            <a:r>
              <a:rPr lang="el-GR" dirty="0" smtClean="0"/>
              <a:t>Είναι </a:t>
            </a:r>
            <a:r>
              <a:rPr lang="el-GR" dirty="0" err="1" smtClean="0"/>
              <a:t>διαδραστικό</a:t>
            </a:r>
            <a:r>
              <a:rPr lang="el-GR" dirty="0" smtClean="0"/>
              <a:t>: Μας ρωτάει για κάθε αλλαγή σε κάθε αρχείο</a:t>
            </a:r>
            <a:endParaRPr lang="en-US" dirty="0" smtClean="0"/>
          </a:p>
          <a:p>
            <a:r>
              <a:rPr lang="el-GR" dirty="0" smtClean="0"/>
              <a:t>Παίρνει παράμετρο αρχείο</a:t>
            </a:r>
          </a:p>
          <a:p>
            <a:pPr lvl="1"/>
            <a:r>
              <a:rPr lang="el-GR" dirty="0" smtClean="0"/>
              <a:t>ή χωρίς παραμέτρους μας ρωτάει για όλα τα αρχεία που έχουν αλλάξει</a:t>
            </a:r>
            <a:endParaRPr lang="en-US" dirty="0" smtClean="0"/>
          </a:p>
          <a:p>
            <a:r>
              <a:rPr lang="el-GR" dirty="0" smtClean="0"/>
              <a:t>Μας επιτρέπει να κάνουμε καθαρότερα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5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276"/>
            <a:ext cx="20104648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4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Μία λίστα στην οποία αποθηκεύονται όλα όσα κάνουμε με τη σειρά</a:t>
            </a:r>
            <a:endParaRPr lang="el-GR" dirty="0"/>
          </a:p>
          <a:p>
            <a:pPr lvl="1"/>
            <a:r>
              <a:rPr lang="el-GR" dirty="0" smtClean="0"/>
              <a:t>Πού ήταν το </a:t>
            </a:r>
            <a:r>
              <a:rPr lang="en-US" dirty="0" smtClean="0"/>
              <a:t>HEAD </a:t>
            </a:r>
            <a:r>
              <a:rPr lang="el-GR" dirty="0" smtClean="0"/>
              <a:t>κάθε στιγμή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commit </a:t>
            </a:r>
            <a:r>
              <a:rPr lang="el-GR" dirty="0" smtClean="0"/>
              <a:t>που γίνεται μπαίνει εκεί σειριακά</a:t>
            </a:r>
          </a:p>
          <a:p>
            <a:r>
              <a:rPr lang="el-GR" dirty="0" smtClean="0"/>
              <a:t>Την εμφανίζουμε με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6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139"/>
            <a:ext cx="9144000" cy="36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&lt;branch&gt;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από πού πέρασε αυτό το </a:t>
            </a:r>
            <a:r>
              <a:rPr lang="en-US" dirty="0" smtClean="0"/>
              <a:t>branch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--date=relative</a:t>
            </a:r>
          </a:p>
          <a:p>
            <a:pPr lvl="1"/>
            <a:r>
              <a:rPr lang="el-GR" dirty="0" smtClean="0"/>
              <a:t>Μας δείχνει σχετικό χρόνο για την κάθε αλλαγή</a:t>
            </a:r>
          </a:p>
        </p:txBody>
      </p:sp>
    </p:spTree>
    <p:extLst>
      <p:ext uri="{BB962C8B-B14F-4D97-AF65-F5344CB8AC3E}">
        <p14:creationId xmlns:p14="http://schemas.microsoft.com/office/powerpoint/2010/main" val="116092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49"/>
            <a:ext cx="9144000" cy="38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μας επιτρέπει να ξαναγράψουμε την ιστορία</a:t>
            </a:r>
          </a:p>
          <a:p>
            <a:r>
              <a:rPr lang="el-GR" dirty="0" smtClean="0"/>
              <a:t>Μπορούμε να αλλάξουμε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Την σειρά με την οποία εφαρμόστηκαν</a:t>
            </a:r>
          </a:p>
          <a:p>
            <a:pPr lvl="1"/>
            <a:r>
              <a:rPr lang="el-GR" dirty="0" smtClean="0"/>
              <a:t>Το τι αλλαγή έκανε το καθένα</a:t>
            </a:r>
          </a:p>
          <a:p>
            <a:pPr lvl="1"/>
            <a:r>
              <a:rPr lang="el-GR" dirty="0" smtClean="0"/>
              <a:t>Τις περιγραφές τους</a:t>
            </a:r>
          </a:p>
        </p:txBody>
      </p:sp>
    </p:spTree>
    <p:extLst>
      <p:ext uri="{BB962C8B-B14F-4D97-AF65-F5344CB8AC3E}">
        <p14:creationId xmlns:p14="http://schemas.microsoft.com/office/powerpoint/2010/main" val="70838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Αυτό πρέπει να γίνεται πολύ </a:t>
            </a:r>
            <a:r>
              <a:rPr lang="el-GR" dirty="0" smtClean="0"/>
              <a:t>προσεκτικά</a:t>
            </a:r>
          </a:p>
          <a:p>
            <a:r>
              <a:rPr lang="el-GR" dirty="0" smtClean="0"/>
              <a:t>Κανόνας της πιάτσας: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 algn="ctr">
              <a:buNone/>
            </a:pPr>
            <a:r>
              <a:rPr lang="el-GR" b="1" dirty="0" smtClean="0"/>
              <a:t>Μην ξαναγράφεις το ιστορικό σε </a:t>
            </a:r>
            <a:r>
              <a:rPr lang="en-US" b="1" dirty="0" smtClean="0"/>
              <a:t>commits </a:t>
            </a:r>
            <a:r>
              <a:rPr lang="el-GR" b="1" dirty="0" smtClean="0"/>
              <a:t>που μπορεί να έχουν κάνει </a:t>
            </a:r>
            <a:r>
              <a:rPr lang="en-US" b="1" dirty="0" smtClean="0"/>
              <a:t>pull </a:t>
            </a:r>
            <a:r>
              <a:rPr lang="el-GR" b="1" dirty="0" smtClean="0"/>
              <a:t>άλλοι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42363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 --amend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το πιο πρόσφατο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Προσθέτει τα πράγματα που έχουμε ετοιμάσει για </a:t>
            </a:r>
            <a:r>
              <a:rPr lang="en-US" dirty="0" smtClean="0"/>
              <a:t>commit (staging)</a:t>
            </a:r>
          </a:p>
          <a:p>
            <a:r>
              <a:rPr lang="el-GR" dirty="0" smtClean="0"/>
              <a:t>Μας ρωτάει για αλλαγή στο </a:t>
            </a:r>
            <a:r>
              <a:rPr lang="en-US" dirty="0" smtClean="0"/>
              <a:t>commit message</a:t>
            </a:r>
          </a:p>
          <a:p>
            <a:pPr lvl="1"/>
            <a:r>
              <a:rPr lang="el-GR" dirty="0" smtClean="0"/>
              <a:t>εκτός αν περάσουμε </a:t>
            </a:r>
            <a:r>
              <a:rPr lang="en-US" dirty="0" smtClean="0"/>
              <a:t>--no-edit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9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Όσο δουλεύουμε σε ένα </a:t>
            </a:r>
            <a:r>
              <a:rPr lang="en-US" dirty="0" smtClean="0"/>
              <a:t>feature branch </a:t>
            </a:r>
            <a:r>
              <a:rPr lang="el-GR" dirty="0" smtClean="0"/>
              <a:t>μπορεί να έχουν γίνει αλλαγές 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Θέλουμε να δουλεύουμε στη νεότερη έκδοση του κώδικα</a:t>
            </a:r>
          </a:p>
          <a:p>
            <a:r>
              <a:rPr lang="el-GR" dirty="0" smtClean="0"/>
              <a:t>Γι’ αυτό μπορούμε στο </a:t>
            </a:r>
            <a:r>
              <a:rPr lang="en-US" dirty="0" smtClean="0"/>
              <a:t>feature </a:t>
            </a:r>
            <a:r>
              <a:rPr lang="el-GR" dirty="0" smtClean="0"/>
              <a:t>να τρέξουμε: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Επιλύουμε </a:t>
            </a:r>
            <a:r>
              <a:rPr lang="en-US" dirty="0" smtClean="0">
                <a:ea typeface="Consolas" charset="0"/>
                <a:cs typeface="Consolas" charset="0"/>
              </a:rPr>
              <a:t>conflicts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Συνεχίζουμε να δουλεύουμε στον νεότερο κώδικα</a:t>
            </a:r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l-GR" dirty="0" smtClean="0">
                <a:ea typeface="Consolas" charset="0"/>
                <a:cs typeface="Consolas" charset="0"/>
              </a:rPr>
              <a:t>Κάνουμε κι άλλα </a:t>
            </a:r>
            <a:r>
              <a:rPr lang="en-US" dirty="0" smtClean="0">
                <a:ea typeface="Consolas" charset="0"/>
                <a:cs typeface="Consolas" charset="0"/>
              </a:rPr>
              <a:t>commits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feature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</a:p>
        </p:txBody>
      </p:sp>
    </p:spTree>
    <p:extLst>
      <p:ext uri="{BB962C8B-B14F-4D97-AF65-F5344CB8AC3E}">
        <p14:creationId xmlns:p14="http://schemas.microsoft.com/office/powerpoint/2010/main" val="204336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Παρόμοιο με το </a:t>
            </a:r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l-GR" dirty="0" smtClean="0"/>
          </a:p>
          <a:p>
            <a:r>
              <a:rPr lang="el-GR" dirty="0" smtClean="0"/>
              <a:t>Εφαρμόζεται ανάμεσα σε 2 </a:t>
            </a:r>
            <a:r>
              <a:rPr lang="en-US" dirty="0" smtClean="0"/>
              <a:t>branches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(π.χ. </a:t>
            </a:r>
            <a:r>
              <a:rPr lang="en-US" dirty="0" smtClean="0"/>
              <a:t>feature)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κάνουμε </a:t>
            </a:r>
            <a:r>
              <a:rPr lang="en-US" dirty="0" smtClean="0"/>
              <a:t>rebase (</a:t>
            </a:r>
            <a:r>
              <a:rPr lang="el-GR" dirty="0" smtClean="0"/>
              <a:t>π.χ. </a:t>
            </a:r>
            <a:r>
              <a:rPr lang="en-US" dirty="0" smtClean="0"/>
              <a:t>master)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3709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Αλγόριθμος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Παρομοίως </a:t>
            </a:r>
            <a:r>
              <a:rPr lang="el-GR" dirty="0"/>
              <a:t>με το </a:t>
            </a:r>
            <a:r>
              <a:rPr lang="en-US" dirty="0" smtClean="0"/>
              <a:t>merge</a:t>
            </a:r>
            <a:endParaRPr lang="el-GR" dirty="0" smtClean="0"/>
          </a:p>
          <a:p>
            <a:pPr lvl="1"/>
            <a:r>
              <a:rPr lang="el-GR" dirty="0" smtClean="0"/>
              <a:t>Βρίσκει </a:t>
            </a:r>
            <a:r>
              <a:rPr lang="el-GR" dirty="0"/>
              <a:t>τον πιο πρόσφατο κοινό </a:t>
            </a:r>
            <a:r>
              <a:rPr lang="el-GR" dirty="0" smtClean="0"/>
              <a:t>πρόγονο</a:t>
            </a:r>
          </a:p>
          <a:p>
            <a:pPr lvl="1"/>
            <a:r>
              <a:rPr lang="el-GR" dirty="0" smtClean="0"/>
              <a:t>Βρίσκει το </a:t>
            </a:r>
            <a:r>
              <a:rPr lang="en-US" dirty="0" smtClean="0"/>
              <a:t>diff </a:t>
            </a:r>
            <a:r>
              <a:rPr lang="el-GR" dirty="0" smtClean="0"/>
              <a:t>ανάμεσα:</a:t>
            </a:r>
          </a:p>
          <a:p>
            <a:pPr lvl="2"/>
            <a:r>
              <a:rPr lang="el-GR" dirty="0" smtClean="0"/>
              <a:t>Στον πιο πρόσφατο κοινό πρόγονο</a:t>
            </a:r>
          </a:p>
          <a:p>
            <a:pPr lvl="2"/>
            <a:r>
              <a:rPr lang="el-GR" dirty="0" smtClean="0"/>
              <a:t>Στο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Εφαρμόζει όλα τα </a:t>
            </a:r>
            <a:r>
              <a:rPr lang="en-US" dirty="0" smtClean="0"/>
              <a:t>commits </a:t>
            </a:r>
            <a:r>
              <a:rPr lang="el-GR" dirty="0" smtClean="0"/>
              <a:t>που βρήκε πάνω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</a:t>
            </a:r>
            <a:endParaRPr lang="el-GR" dirty="0" smtClean="0"/>
          </a:p>
          <a:p>
            <a:pPr lvl="1"/>
            <a:r>
              <a:rPr lang="el-GR" dirty="0" smtClean="0"/>
              <a:t>Το αποτέλεσμα αποθηκεύεται στο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γίνεται </a:t>
            </a:r>
            <a:r>
              <a:rPr lang="en-US" dirty="0" smtClean="0"/>
              <a:t>rebase (master) </a:t>
            </a:r>
            <a:r>
              <a:rPr lang="el-GR" dirty="0" smtClean="0"/>
              <a:t>δε μεταφέρεται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4494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55443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3848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993275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33" y="6180204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4990069" y="5515004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49189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6294195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2481716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72474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2404645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72474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898747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742672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5268945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031058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898747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42672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30918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39858" y="1928946"/>
            <a:ext cx="286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6600"/>
                </a:solidFill>
              </a:rPr>
              <a:t>αλλαγές που εφαρμόζονται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7400" y="2266012"/>
            <a:ext cx="180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5AC9E7"/>
                </a:solidFill>
              </a:rPr>
              <a:t>κοινός πρόγονος</a:t>
            </a:r>
            <a:endParaRPr lang="en-US" b="1" dirty="0">
              <a:solidFill>
                <a:srgbClr val="5AC9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 animBg="1"/>
      <p:bldP spid="43" grpId="0"/>
      <p:bldP spid="4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52751"/>
            <a:ext cx="519099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193180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1585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231012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7011" y="147970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20798" y="1648990"/>
            <a:ext cx="695097" cy="3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6926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5531932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1719453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1021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1642382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10211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136484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80409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4506682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268795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136484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80409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68655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20" grpId="0" animBg="1"/>
      <p:bldP spid="24" grpId="0" animBg="1"/>
      <p:bldP spid="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Χρησιμότητα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«Αλλάζει τη βάση» στην οποία έχει φτιαχτεί ένα </a:t>
            </a:r>
            <a:r>
              <a:rPr lang="en-US" dirty="0" smtClean="0"/>
              <a:t>branch</a:t>
            </a:r>
          </a:p>
          <a:p>
            <a:r>
              <a:rPr lang="el-GR" dirty="0" err="1" smtClean="0"/>
              <a:t>Επαναγράφει</a:t>
            </a:r>
            <a:r>
              <a:rPr lang="el-GR" dirty="0" smtClean="0"/>
              <a:t> το ιστορικό</a:t>
            </a:r>
          </a:p>
          <a:p>
            <a:r>
              <a:rPr lang="el-GR" dirty="0" smtClean="0"/>
              <a:t>Χρησιμεύει στο να έχουμε καθαρότερο ιστορικό</a:t>
            </a:r>
          </a:p>
          <a:p>
            <a:r>
              <a:rPr lang="el-GR" dirty="0" smtClean="0"/>
              <a:t>Μετά από </a:t>
            </a:r>
            <a:r>
              <a:rPr lang="en-US" dirty="0" smtClean="0"/>
              <a:t>rebase </a:t>
            </a:r>
            <a:r>
              <a:rPr lang="el-GR" dirty="0" smtClean="0"/>
              <a:t>μπορούμε να κάνουμε καθαρό </a:t>
            </a:r>
            <a:r>
              <a:rPr lang="en-US" dirty="0" smtClean="0"/>
              <a:t>pull request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2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VS 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Σας προτείνουμε να κάνετε </a:t>
            </a:r>
            <a:r>
              <a:rPr lang="en-US" dirty="0" smtClean="0"/>
              <a:t>rebase </a:t>
            </a:r>
            <a:r>
              <a:rPr lang="el-GR" dirty="0" smtClean="0"/>
              <a:t>αντί για </a:t>
            </a:r>
            <a:r>
              <a:rPr lang="en-US" dirty="0" smtClean="0"/>
              <a:t>merge</a:t>
            </a:r>
          </a:p>
          <a:p>
            <a:r>
              <a:rPr lang="en-US" dirty="0" smtClean="0"/>
              <a:t>merge </a:t>
            </a:r>
            <a:r>
              <a:rPr lang="el-GR" dirty="0" smtClean="0"/>
              <a:t>να</a:t>
            </a:r>
            <a:r>
              <a:rPr lang="en-US" dirty="0" smtClean="0"/>
              <a:t> </a:t>
            </a:r>
            <a:r>
              <a:rPr lang="el-GR" dirty="0" smtClean="0"/>
              <a:t>χρησιμοποιείτε μόνο για το τελικό </a:t>
            </a:r>
            <a:r>
              <a:rPr lang="en-US" dirty="0" smtClean="0"/>
              <a:t>pull request </a:t>
            </a:r>
            <a:r>
              <a:rPr lang="el-GR" dirty="0" smtClean="0"/>
              <a:t>όταν ενοποιείται ο κώδικας του </a:t>
            </a:r>
            <a:r>
              <a:rPr lang="en-US" dirty="0" smtClean="0"/>
              <a:t>feature branch</a:t>
            </a:r>
          </a:p>
        </p:txBody>
      </p:sp>
    </p:spTree>
    <p:extLst>
      <p:ext uri="{BB962C8B-B14F-4D97-AF65-F5344CB8AC3E}">
        <p14:creationId xmlns:p14="http://schemas.microsoft.com/office/powerpoint/2010/main" val="102032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0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803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1211" y="4157667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29592" y="3358651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3296" y="519219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27056" y="4526999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5" idx="6"/>
          </p:cNvCxnSpPr>
          <p:nvPr/>
        </p:nvCxnSpPr>
        <p:spPr>
          <a:xfrm flipH="1">
            <a:off x="5201683" y="2961614"/>
            <a:ext cx="637925" cy="10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828479" y="2687770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29695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70445" y="2972319"/>
            <a:ext cx="421962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06584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flipH="1">
            <a:off x="1265941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7370987" y="2972319"/>
            <a:ext cx="30048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71471" y="2698476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41147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577393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675410" y="270918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11656" y="2972319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7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</a:t>
            </a:r>
            <a:r>
              <a:rPr lang="el-GR" dirty="0" smtClean="0"/>
              <a:t>σε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Κατά τη διάρκεια του </a:t>
            </a:r>
            <a:r>
              <a:rPr lang="en-US" dirty="0" smtClean="0"/>
              <a:t>rebase </a:t>
            </a:r>
            <a:r>
              <a:rPr lang="el-GR" dirty="0" smtClean="0"/>
              <a:t>μπορεί να προκύψουν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Αυτό σημαίνει ότι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l-GR" dirty="0"/>
              <a:t>Τ</a:t>
            </a:r>
            <a:r>
              <a:rPr lang="el-GR" dirty="0" smtClean="0"/>
              <a:t>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</a:t>
            </a:r>
            <a:r>
              <a:rPr lang="en-US" dirty="0" smtClean="0"/>
              <a:t>feature) </a:t>
            </a:r>
            <a:r>
              <a:rPr lang="el-GR" dirty="0" smtClean="0"/>
              <a:t>έχει </a:t>
            </a:r>
            <a:r>
              <a:rPr lang="en-US" dirty="0" smtClean="0"/>
              <a:t>commits </a:t>
            </a:r>
            <a:r>
              <a:rPr lang="el-GR" dirty="0" smtClean="0"/>
              <a:t>που δεν μπορούν να εφαρμοστούν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 (master)</a:t>
            </a:r>
          </a:p>
          <a:p>
            <a:pPr lvl="1"/>
            <a:r>
              <a:rPr lang="el-GR" dirty="0" smtClean="0"/>
              <a:t>Διότι το </a:t>
            </a:r>
            <a:r>
              <a:rPr lang="en-US" dirty="0" smtClean="0"/>
              <a:t>master </a:t>
            </a:r>
            <a:r>
              <a:rPr lang="el-GR" dirty="0" smtClean="0"/>
              <a:t>εντωμεταξύ έχει αλλάξει</a:t>
            </a:r>
            <a:endParaRPr lang="en-US" dirty="0" smtClean="0"/>
          </a:p>
          <a:p>
            <a:r>
              <a:rPr lang="el-GR" dirty="0" smtClean="0"/>
              <a:t>Επιλύουμε τα </a:t>
            </a:r>
            <a:r>
              <a:rPr lang="en-US" dirty="0" smtClean="0"/>
              <a:t>conflicts </a:t>
            </a:r>
            <a:r>
              <a:rPr lang="el-GR" dirty="0" smtClean="0"/>
              <a:t>κατά τα γνωστά</a:t>
            </a:r>
            <a:endParaRPr lang="en-US" dirty="0" smtClean="0"/>
          </a:p>
          <a:p>
            <a:pPr lvl="1"/>
            <a:r>
              <a:rPr lang="el-GR" dirty="0" smtClean="0"/>
              <a:t>Μετά την επίλυση: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--continue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5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rebase </a:t>
            </a:r>
            <a:r>
              <a:rPr lang="el-GR" dirty="0" smtClean="0"/>
              <a:t>είναι το πιο δυνατό </a:t>
            </a:r>
            <a:r>
              <a:rPr lang="en-US" dirty="0" err="1" smtClean="0"/>
              <a:t>git</a:t>
            </a:r>
            <a:r>
              <a:rPr lang="en-US" dirty="0" smtClean="0"/>
              <a:t> command</a:t>
            </a:r>
          </a:p>
          <a:p>
            <a:r>
              <a:rPr lang="el-GR" dirty="0" smtClean="0"/>
              <a:t>Φημίζεται ότι όλες οι εντολές του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μπορούν να γραφτούν σαν </a:t>
            </a:r>
            <a:r>
              <a:rPr lang="en-US" dirty="0" smtClean="0"/>
              <a:t>rebase </a:t>
            </a:r>
            <a:r>
              <a:rPr lang="el-GR" dirty="0" smtClean="0"/>
              <a:t>με κατάλληλες παραμέτρους ;)</a:t>
            </a:r>
            <a:endParaRPr lang="en-US" dirty="0" smtClean="0"/>
          </a:p>
          <a:p>
            <a:r>
              <a:rPr lang="el-GR" dirty="0" smtClean="0"/>
              <a:t>Με την παράμετρο </a:t>
            </a: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l-GR" dirty="0" smtClean="0"/>
              <a:t> επιλέγουμε να κάνουμε </a:t>
            </a:r>
            <a:r>
              <a:rPr lang="en-US" dirty="0" smtClean="0"/>
              <a:t>rebase </a:t>
            </a:r>
            <a:r>
              <a:rPr lang="el-GR" dirty="0" smtClean="0"/>
              <a:t>δυναμικά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9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Δυναμικό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Επιτρέπεται να:</a:t>
            </a:r>
          </a:p>
          <a:p>
            <a:pPr lvl="1"/>
            <a:r>
              <a:rPr lang="el-GR" dirty="0" smtClean="0"/>
              <a:t>Αλλάξουμε τη σειρά που θα εφαρμοστούν τα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Αλλάξουμε τα μηνύματα των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Ενώσουμε πολλαπλά </a:t>
            </a:r>
            <a:r>
              <a:rPr lang="en-US" dirty="0" smtClean="0"/>
              <a:t>commits </a:t>
            </a:r>
            <a:r>
              <a:rPr lang="el-GR" dirty="0" smtClean="0"/>
              <a:t>σε ένα</a:t>
            </a:r>
            <a:r>
              <a:rPr lang="en-US" dirty="0"/>
              <a:t> </a:t>
            </a:r>
            <a:r>
              <a:rPr lang="en-US" dirty="0" smtClean="0"/>
              <a:t>(squash/</a:t>
            </a:r>
            <a:r>
              <a:rPr lang="en-US" dirty="0" err="1" smtClean="0"/>
              <a:t>fixup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Σπάσουμε ένα </a:t>
            </a:r>
            <a:r>
              <a:rPr lang="en-US" dirty="0" smtClean="0"/>
              <a:t>commit </a:t>
            </a:r>
            <a:r>
              <a:rPr lang="el-GR" dirty="0" smtClean="0"/>
              <a:t>σε πολλά</a:t>
            </a:r>
          </a:p>
        </p:txBody>
      </p:sp>
    </p:spTree>
    <p:extLst>
      <p:ext uri="{BB962C8B-B14F-4D97-AF65-F5344CB8AC3E}">
        <p14:creationId xmlns:p14="http://schemas.microsoft.com/office/powerpoint/2010/main" val="56450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rebase -</a:t>
            </a:r>
            <a:r>
              <a:rPr lang="en-US" dirty="0" err="1"/>
              <a:t>i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1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reset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Γυρνάει το τρέχον </a:t>
            </a:r>
            <a:r>
              <a:rPr lang="en-US" dirty="0" smtClean="0"/>
              <a:t>branch </a:t>
            </a:r>
            <a:r>
              <a:rPr lang="el-GR" dirty="0" smtClean="0"/>
              <a:t>στο </a:t>
            </a:r>
            <a:r>
              <a:rPr lang="en-US" dirty="0" smtClean="0"/>
              <a:t>&lt;commit&gt;</a:t>
            </a:r>
          </a:p>
          <a:p>
            <a:r>
              <a:rPr lang="el-GR" dirty="0" smtClean="0"/>
              <a:t>Ακυρώνει όλες τις αλλαγές εντωμεταξύ</a:t>
            </a:r>
            <a:endParaRPr lang="en-US" dirty="0"/>
          </a:p>
          <a:p>
            <a:r>
              <a:rPr lang="el-GR" dirty="0" smtClean="0"/>
              <a:t>Συνήθης χρήση:</a:t>
            </a:r>
          </a:p>
          <a:p>
            <a:pPr lvl="1"/>
            <a:r>
              <a:rPr lang="el-GR" dirty="0" smtClean="0"/>
              <a:t>Ακύρωση του πιο προσφατου </a:t>
            </a:r>
            <a:r>
              <a:rPr lang="en-US" dirty="0" smtClean="0"/>
              <a:t>commit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reset HEAD~</a:t>
            </a:r>
          </a:p>
          <a:p>
            <a:r>
              <a:rPr lang="el-GR" dirty="0" smtClean="0">
                <a:cs typeface="Consolas"/>
              </a:rPr>
              <a:t>Μην το κάνετε για δημοσιευμένα </a:t>
            </a:r>
            <a:r>
              <a:rPr lang="en-US" dirty="0" smtClean="0">
                <a:cs typeface="Consolas"/>
              </a:rPr>
              <a:t>commits!</a:t>
            </a:r>
          </a:p>
          <a:p>
            <a:pPr lvl="1"/>
            <a:r>
              <a:rPr lang="el-GR" dirty="0">
                <a:cs typeface="Consolas"/>
              </a:rPr>
              <a:t>Φ</a:t>
            </a:r>
            <a:r>
              <a:rPr lang="el-GR" dirty="0" smtClean="0">
                <a:cs typeface="Consolas"/>
              </a:rPr>
              <a:t>τιάξτε ένα νέο με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revert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477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--force-with-lease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περίπτωση που αλλάξουμε το ιστορικό,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αρνηθεί να κάνει </a:t>
            </a:r>
            <a:r>
              <a:rPr lang="en-US" dirty="0" smtClean="0"/>
              <a:t>push</a:t>
            </a:r>
          </a:p>
          <a:p>
            <a:r>
              <a:rPr lang="el-GR" dirty="0" smtClean="0"/>
              <a:t>Γι’ αυτό κάνουμε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</a:t>
            </a:r>
            <a:r>
              <a:rPr lang="en-US" dirty="0">
                <a:latin typeface="Consolas"/>
                <a:cs typeface="Consolas"/>
              </a:rPr>
              <a:t>force-with-</a:t>
            </a:r>
            <a:r>
              <a:rPr lang="en-US" dirty="0" smtClean="0">
                <a:latin typeface="Consolas"/>
                <a:cs typeface="Consolas"/>
              </a:rPr>
              <a:t>lease</a:t>
            </a:r>
          </a:p>
          <a:p>
            <a:r>
              <a:rPr lang="el-GR" dirty="0" smtClean="0">
                <a:cs typeface="Consolas"/>
              </a:rPr>
              <a:t>ή αν δεν είναι διαθέσιμο</a:t>
            </a:r>
            <a:endParaRPr lang="en-US" dirty="0" smtClean="0"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</a:t>
            </a:r>
            <a:endParaRPr lang="en-US" dirty="0"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1478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2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Ο ιδιοκτήτης του </a:t>
            </a:r>
            <a:r>
              <a:rPr lang="en-US" dirty="0" smtClean="0">
                <a:ea typeface="Consolas" charset="0"/>
                <a:cs typeface="Consolas" charset="0"/>
              </a:rPr>
              <a:t>repository </a:t>
            </a:r>
            <a:r>
              <a:rPr lang="el-GR" dirty="0" smtClean="0">
                <a:ea typeface="Consolas" charset="0"/>
                <a:cs typeface="Consolas" charset="0"/>
              </a:rPr>
              <a:t>κάνει </a:t>
            </a:r>
            <a:r>
              <a:rPr lang="en-US" dirty="0" smtClean="0">
                <a:ea typeface="Consolas" charset="0"/>
                <a:cs typeface="Consolas" charset="0"/>
              </a:rPr>
              <a:t>merge </a:t>
            </a:r>
            <a:r>
              <a:rPr lang="el-GR" dirty="0" smtClean="0">
                <a:ea typeface="Consolas" charset="0"/>
                <a:cs typeface="Consolas" charset="0"/>
              </a:rPr>
              <a:t>το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μας</a:t>
            </a: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5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Σε </a:t>
            </a:r>
            <a:r>
              <a:rPr lang="el-GR" b="1" dirty="0" smtClean="0"/>
              <a:t>μεγάλα</a:t>
            </a:r>
            <a:r>
              <a:rPr lang="en-US" b="1" dirty="0"/>
              <a:t> </a:t>
            </a:r>
            <a:r>
              <a:rPr lang="en-US" dirty="0" smtClean="0"/>
              <a:t>open source</a:t>
            </a:r>
            <a:r>
              <a:rPr lang="el-GR" dirty="0" smtClean="0"/>
              <a:t> </a:t>
            </a:r>
            <a:r>
              <a:rPr lang="en-US" dirty="0" smtClean="0"/>
              <a:t>projects, </a:t>
            </a:r>
            <a:r>
              <a:rPr lang="el-GR" dirty="0" smtClean="0"/>
              <a:t>προτείνουμε τον τρόπο εργασίας </a:t>
            </a:r>
            <a:r>
              <a:rPr lang="en-US" dirty="0" smtClean="0"/>
              <a:t>master/develop</a:t>
            </a:r>
          </a:p>
          <a:p>
            <a:pPr lvl="1"/>
            <a:r>
              <a:rPr lang="el-GR" dirty="0" smtClean="0"/>
              <a:t>Αρκετά γραφειοκρατικός</a:t>
            </a:r>
          </a:p>
          <a:p>
            <a:pPr lvl="1"/>
            <a:r>
              <a:rPr lang="el-GR" dirty="0" smtClean="0"/>
              <a:t>Δεν τον προτείνουμε για μικρά </a:t>
            </a:r>
            <a:r>
              <a:rPr lang="en-US" dirty="0" smtClean="0"/>
              <a:t>projects</a:t>
            </a:r>
          </a:p>
          <a:p>
            <a:r>
              <a:rPr lang="el-GR" dirty="0" smtClean="0"/>
              <a:t>Παρόμοιος με το </a:t>
            </a:r>
            <a:r>
              <a:rPr lang="en-US" dirty="0" smtClean="0"/>
              <a:t>master workflow</a:t>
            </a:r>
          </a:p>
          <a:p>
            <a:r>
              <a:rPr lang="el-GR" dirty="0" smtClean="0"/>
              <a:t>Στο </a:t>
            </a:r>
            <a:r>
              <a:rPr lang="en-US" dirty="0" smtClean="0"/>
              <a:t>main repo </a:t>
            </a:r>
            <a:r>
              <a:rPr lang="el-GR" dirty="0" smtClean="0"/>
              <a:t>έχουμε 2 </a:t>
            </a:r>
            <a:r>
              <a:rPr lang="en-US" dirty="0" smtClean="0"/>
              <a:t>branches: master &amp; develop</a:t>
            </a:r>
          </a:p>
          <a:p>
            <a:r>
              <a:rPr lang="en-US" dirty="0" smtClean="0"/>
              <a:t>master = stable </a:t>
            </a:r>
            <a:r>
              <a:rPr lang="el-GR" dirty="0" smtClean="0"/>
              <a:t>έκδοση, για το ευρύ κοινό</a:t>
            </a:r>
          </a:p>
          <a:p>
            <a:r>
              <a:rPr lang="en-US" dirty="0" smtClean="0"/>
              <a:t>develop = unstable </a:t>
            </a:r>
            <a:r>
              <a:rPr lang="el-GR" dirty="0" smtClean="0"/>
              <a:t>έκδοση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3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Όλη η ομάδα έχει </a:t>
            </a:r>
            <a:r>
              <a:rPr lang="en-US" dirty="0" smtClean="0"/>
              <a:t>forks</a:t>
            </a:r>
          </a:p>
          <a:p>
            <a:r>
              <a:rPr lang="el-GR" b="1" dirty="0" smtClean="0"/>
              <a:t>Κανείς </a:t>
            </a:r>
            <a:r>
              <a:rPr lang="el-GR" dirty="0" smtClean="0"/>
              <a:t>δεν κάνει </a:t>
            </a:r>
            <a:r>
              <a:rPr lang="en-US" dirty="0" smtClean="0"/>
              <a:t>push </a:t>
            </a:r>
            <a:r>
              <a:rPr lang="el-GR" dirty="0" smtClean="0"/>
              <a:t>στα </a:t>
            </a:r>
            <a:r>
              <a:rPr lang="en-US" dirty="0" smtClean="0"/>
              <a:t>master </a:t>
            </a:r>
            <a:r>
              <a:rPr lang="el-GR" dirty="0" smtClean="0"/>
              <a:t>&amp;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Κάθε αλλαγή γίνεται </a:t>
            </a:r>
            <a:r>
              <a:rPr lang="el-GR" b="1" dirty="0" smtClean="0"/>
              <a:t>με </a:t>
            </a:r>
            <a:r>
              <a:rPr lang="en-US" b="1" dirty="0" smtClean="0"/>
              <a:t>pull request </a:t>
            </a:r>
            <a:r>
              <a:rPr lang="el-GR" dirty="0" smtClean="0"/>
              <a:t>μέσω του αντίστοιχου </a:t>
            </a:r>
            <a:r>
              <a:rPr lang="en-US" dirty="0" smtClean="0"/>
              <a:t>fork</a:t>
            </a:r>
          </a:p>
          <a:p>
            <a:r>
              <a:rPr lang="el-GR" dirty="0" smtClean="0"/>
              <a:t>Κάθε αλλαγή γίνεται σε </a:t>
            </a:r>
            <a:r>
              <a:rPr lang="en-US" dirty="0" smtClean="0"/>
              <a:t>feature branch </a:t>
            </a:r>
            <a:r>
              <a:rPr lang="el-GR" dirty="0" smtClean="0"/>
              <a:t>που έχει προκύψει από 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pull requests </a:t>
            </a:r>
            <a:r>
              <a:rPr lang="el-GR" dirty="0" smtClean="0"/>
              <a:t>γίνονται στο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main repo</a:t>
            </a:r>
          </a:p>
        </p:txBody>
      </p:sp>
    </p:spTree>
    <p:extLst>
      <p:ext uri="{BB962C8B-B14F-4D97-AF65-F5344CB8AC3E}">
        <p14:creationId xmlns:p14="http://schemas.microsoft.com/office/powerpoint/2010/main" val="747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 upstream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-b feature</a:t>
            </a:r>
          </a:p>
          <a:p>
            <a:pPr marL="0" indent="0">
              <a:buNone/>
            </a:pPr>
            <a:r>
              <a:rPr lang="en-US" dirty="0" smtClean="0"/>
              <a:t>vim &amp;&amp; </a:t>
            </a:r>
            <a:r>
              <a:rPr lang="en-US" dirty="0" err="1" smtClean="0"/>
              <a:t>git</a:t>
            </a:r>
            <a:r>
              <a:rPr lang="en-US" dirty="0" smtClean="0"/>
              <a:t> add &amp;&amp;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feature</a:t>
            </a:r>
          </a:p>
          <a:p>
            <a:pPr marL="0" indent="0">
              <a:buNone/>
            </a:pPr>
            <a:r>
              <a:rPr lang="en-US" dirty="0" smtClean="0"/>
              <a:t>hub pull-request -b </a:t>
            </a:r>
            <a:r>
              <a:rPr lang="en-US" dirty="0" err="1" smtClean="0"/>
              <a:t>upstream:develop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9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master/develop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στο </a:t>
            </a:r>
            <a:r>
              <a:rPr lang="en-US" dirty="0" smtClean="0"/>
              <a:t>develop </a:t>
            </a:r>
            <a:r>
              <a:rPr lang="el-GR" dirty="0" smtClean="0"/>
              <a:t>γίνονται </a:t>
            </a:r>
            <a:r>
              <a:rPr lang="en-US" dirty="0" smtClean="0"/>
              <a:t>review</a:t>
            </a:r>
          </a:p>
          <a:p>
            <a:r>
              <a:rPr lang="el-GR" dirty="0" smtClean="0"/>
              <a:t>Διορθώσεις για τα </a:t>
            </a:r>
            <a:r>
              <a:rPr lang="en-US" dirty="0" smtClean="0"/>
              <a:t>PRs </a:t>
            </a:r>
            <a:r>
              <a:rPr lang="el-GR" dirty="0" smtClean="0"/>
              <a:t>με βάση τα </a:t>
            </a:r>
            <a:r>
              <a:rPr lang="en-US" dirty="0" smtClean="0"/>
              <a:t>reviews</a:t>
            </a:r>
            <a:r>
              <a:rPr lang="el-GR" dirty="0" smtClean="0"/>
              <a:t> γίνονται κανονικά </a:t>
            </a:r>
            <a:r>
              <a:rPr lang="en-US" dirty="0" smtClean="0"/>
              <a:t>push </a:t>
            </a:r>
            <a:r>
              <a:rPr lang="el-GR" dirty="0" smtClean="0"/>
              <a:t>στο αντίστοιχο</a:t>
            </a:r>
            <a:r>
              <a:rPr lang="en-US" dirty="0" smtClean="0"/>
              <a:t> feature branch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εν τέλει γίνονται </a:t>
            </a:r>
            <a:r>
              <a:rPr lang="en-US" dirty="0" smtClean="0"/>
              <a:t>merge </a:t>
            </a:r>
            <a:r>
              <a:rPr lang="el-GR" dirty="0" smtClean="0"/>
              <a:t>στο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Όλοι οι </a:t>
            </a:r>
            <a:r>
              <a:rPr lang="en-US" dirty="0" smtClean="0"/>
              <a:t>developers </a:t>
            </a:r>
            <a:r>
              <a:rPr lang="el-GR" dirty="0" smtClean="0"/>
              <a:t>κάνουν </a:t>
            </a:r>
            <a:r>
              <a:rPr lang="en-US" dirty="0" smtClean="0"/>
              <a:t>pull </a:t>
            </a:r>
            <a:r>
              <a:rPr lang="el-GR" dirty="0" smtClean="0"/>
              <a:t>στο </a:t>
            </a:r>
            <a:r>
              <a:rPr lang="en-US" dirty="0" smtClean="0"/>
              <a:t>clone </a:t>
            </a:r>
            <a:r>
              <a:rPr lang="el-GR" dirty="0" smtClean="0"/>
              <a:t>τους από το </a:t>
            </a:r>
            <a:r>
              <a:rPr lang="en-US" dirty="0" smtClean="0"/>
              <a:t>develop </a:t>
            </a:r>
            <a:r>
              <a:rPr lang="el-GR" dirty="0" smtClean="0"/>
              <a:t>του </a:t>
            </a:r>
            <a:r>
              <a:rPr lang="en-US" dirty="0" smtClean="0"/>
              <a:t>upstream</a:t>
            </a:r>
          </a:p>
          <a:p>
            <a:r>
              <a:rPr lang="el-GR" dirty="0" smtClean="0"/>
              <a:t>Διατηρούν 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origin </a:t>
            </a:r>
            <a:r>
              <a:rPr lang="el-GR" dirty="0" smtClean="0"/>
              <a:t>τους συγχρονισμένο με </a:t>
            </a:r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master branch </a:t>
            </a:r>
            <a:r>
              <a:rPr lang="el-GR" dirty="0" smtClean="0"/>
              <a:t>περιέχει την πιο πρόσφατη </a:t>
            </a:r>
            <a:r>
              <a:rPr lang="en-US" dirty="0" smtClean="0"/>
              <a:t>“stable” </a:t>
            </a:r>
            <a:r>
              <a:rPr lang="el-GR" dirty="0" smtClean="0"/>
              <a:t>έκδοση</a:t>
            </a:r>
            <a:endParaRPr lang="en-US" dirty="0" smtClean="0"/>
          </a:p>
          <a:p>
            <a:r>
              <a:rPr lang="el-GR" dirty="0" smtClean="0"/>
              <a:t>Απευθύνεται στους </a:t>
            </a:r>
            <a:r>
              <a:rPr lang="el-GR" b="1" dirty="0" smtClean="0"/>
              <a:t>τελικούς χρήστες </a:t>
            </a:r>
            <a:r>
              <a:rPr lang="el-GR" dirty="0" smtClean="0"/>
              <a:t>του </a:t>
            </a:r>
            <a:r>
              <a:rPr lang="en-US" dirty="0" smtClean="0"/>
              <a:t>software</a:t>
            </a:r>
          </a:p>
          <a:p>
            <a:r>
              <a:rPr lang="el-GR" dirty="0" smtClean="0"/>
              <a:t>Κάθε φορά που θέλουμε να γίνει </a:t>
            </a:r>
            <a:r>
              <a:rPr lang="en-US" dirty="0" smtClean="0"/>
              <a:t>release </a:t>
            </a:r>
            <a:r>
              <a:rPr lang="el-GR" dirty="0" smtClean="0"/>
              <a:t>κάνουμε </a:t>
            </a:r>
            <a:r>
              <a:rPr lang="en-US" dirty="0" smtClean="0"/>
              <a:t>merge </a:t>
            </a:r>
            <a:r>
              <a:rPr lang="el-GR" dirty="0" smtClean="0"/>
              <a:t>από το </a:t>
            </a:r>
            <a:r>
              <a:rPr lang="en-US" dirty="0" smtClean="0"/>
              <a:t>develop </a:t>
            </a:r>
            <a:r>
              <a:rPr lang="el-GR" dirty="0" smtClean="0"/>
              <a:t>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Είναι χρήσιμο ώστε οι τελικοί χρήστες να μην τρέχουν παλιές εκδόσεις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7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tag -a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v2.0</a:t>
            </a:r>
          </a:p>
        </p:txBody>
      </p:sp>
    </p:spTree>
    <p:extLst>
      <p:ext uri="{BB962C8B-B14F-4D97-AF65-F5344CB8AC3E}">
        <p14:creationId xmlns:p14="http://schemas.microsoft.com/office/powerpoint/2010/main" val="293949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46720" y="286984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3502" y="310377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49413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06195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852106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08888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54799" y="2880935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11581" y="3114873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857492" y="289212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14274" y="312605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0185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16967" y="3133640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62878" y="2905249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319660" y="3139187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65571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4783" y="1553157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720" y="4771205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2842" y="6165973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master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03503" y="5027423"/>
            <a:ext cx="3008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11581" y="4799032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4" idx="4"/>
          </p:cNvCxnSpPr>
          <p:nvPr/>
        </p:nvCxnSpPr>
        <p:spPr>
          <a:xfrm flipH="1">
            <a:off x="4664520" y="3348903"/>
            <a:ext cx="421363" cy="1450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22" idx="7"/>
          </p:cNvCxnSpPr>
          <p:nvPr/>
        </p:nvCxnSpPr>
        <p:spPr>
          <a:xfrm flipH="1">
            <a:off x="1236608" y="3265276"/>
            <a:ext cx="679699" cy="157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853922" y="5008243"/>
            <a:ext cx="16524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06361" y="4827741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18" idx="4"/>
          </p:cNvCxnSpPr>
          <p:nvPr/>
        </p:nvCxnSpPr>
        <p:spPr>
          <a:xfrm flipH="1">
            <a:off x="6752462" y="3362031"/>
            <a:ext cx="338807" cy="1476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51560" y="6168738"/>
            <a:ext cx="58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v0.1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1369" y="6165973"/>
            <a:ext cx="41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044286" y="5278645"/>
            <a:ext cx="8954" cy="887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44286" y="1983874"/>
            <a:ext cx="8954" cy="885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536808" y="528452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16307" y="61687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1224084" y="5255816"/>
            <a:ext cx="899972" cy="91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743508" y="543682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1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2" y="1063229"/>
            <a:ext cx="8299205" cy="4668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729" y="5067207"/>
            <a:ext cx="2795451" cy="664325"/>
          </a:xfrm>
        </p:spPr>
        <p:txBody>
          <a:bodyPr>
            <a:normAutofit/>
          </a:bodyPr>
          <a:lstStyle/>
          <a:p>
            <a:pPr algn="ctr"/>
            <a:r>
              <a:rPr lang="el-GR" sz="1800" dirty="0">
                <a:solidFill>
                  <a:schemeClr val="bg1"/>
                </a:solidFill>
              </a:rPr>
              <a:t>Ευχαριστούμε!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2733</Words>
  <Application>Microsoft Macintosh PowerPoint</Application>
  <PresentationFormat>On-screen Show (4:3)</PresentationFormat>
  <Paragraphs>464</Paragraphs>
  <Slides>97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Σεμινάριο Git &amp; GitHub Ημέρα 2</vt:lpstr>
      <vt:lpstr>Βοηθοί σήμερα</vt:lpstr>
      <vt:lpstr>Τι θα μάθουμε</vt:lpstr>
      <vt:lpstr>Pull requests</vt:lpstr>
      <vt:lpstr>Pull requests (PRs)</vt:lpstr>
      <vt:lpstr>Βήματα για Pull request</vt:lpstr>
      <vt:lpstr>PowerPoint Presentation</vt:lpstr>
      <vt:lpstr>PowerPoint Presentation</vt:lpstr>
      <vt:lpstr>Βήματα για Pull request</vt:lpstr>
      <vt:lpstr>PowerPoint Presentation</vt:lpstr>
      <vt:lpstr>Reviews</vt:lpstr>
      <vt:lpstr>PowerPoint Presentation</vt:lpstr>
      <vt:lpstr>Ομαδικό workflow</vt:lpstr>
      <vt:lpstr>Ομαδικό workflow</vt:lpstr>
      <vt:lpstr>‘upstream’ remote</vt:lpstr>
      <vt:lpstr>Ομαδικό workflow</vt:lpstr>
      <vt:lpstr>Το εργαλείο hub</vt:lpstr>
      <vt:lpstr>master workflow</vt:lpstr>
      <vt:lpstr> Άσκηση</vt:lpstr>
      <vt:lpstr>Άσκηση</vt:lpstr>
      <vt:lpstr>Φτιάχνοντας το δικό μας repo</vt:lpstr>
      <vt:lpstr>PowerPoint Presentation</vt:lpstr>
      <vt:lpstr>Πλοήγηση στον γράφο του git</vt:lpstr>
      <vt:lpstr>Πλοήγηση στον γράφο του git</vt:lpstr>
      <vt:lpstr>Quiz: Πού είναι;</vt:lpstr>
      <vt:lpstr>GitHub Issues</vt:lpstr>
      <vt:lpstr>PowerPoint Presentation</vt:lpstr>
      <vt:lpstr>PowerPoint Presentation</vt:lpstr>
      <vt:lpstr>Αναγνωριστικά GitHub Issues</vt:lpstr>
      <vt:lpstr>PowerPoint Presentation</vt:lpstr>
      <vt:lpstr>PowerPoint Presentation</vt:lpstr>
      <vt:lpstr>git checkout &lt;commit&gt;</vt:lpstr>
      <vt:lpstr>git checkout &lt;commit&gt;</vt:lpstr>
      <vt:lpstr>git checkout &lt;commit&gt; &lt;file&gt;</vt:lpstr>
      <vt:lpstr>Διάλλειμα</vt:lpstr>
      <vt:lpstr>Βρίσκοντας ένα bug</vt:lpstr>
      <vt:lpstr>git bisect</vt:lpstr>
      <vt:lpstr>git bisect</vt:lpstr>
      <vt:lpstr>git bisect demo</vt:lpstr>
      <vt:lpstr>git blame &lt;file&gt;</vt:lpstr>
      <vt:lpstr>PowerPoint Presentation</vt:lpstr>
      <vt:lpstr>GitHub Blame</vt:lpstr>
      <vt:lpstr>PowerPoint Presentation</vt:lpstr>
      <vt:lpstr>PowerPoint Presentation</vt:lpstr>
      <vt:lpstr>GitHub show</vt:lpstr>
      <vt:lpstr>PowerPoint Presentation</vt:lpstr>
      <vt:lpstr>Conflicts</vt:lpstr>
      <vt:lpstr>PowerPoint Presentation</vt:lpstr>
      <vt:lpstr>Επίλυση conflicts</vt:lpstr>
      <vt:lpstr>PowerPoint Presentation</vt:lpstr>
      <vt:lpstr>PowerPoint Presentation</vt:lpstr>
      <vt:lpstr>Επίλυση conflicts</vt:lpstr>
      <vt:lpstr>PowerPoint Presentation</vt:lpstr>
      <vt:lpstr>git cherry-pick &lt;commit&gt;</vt:lpstr>
      <vt:lpstr>PowerPoint Presentation</vt:lpstr>
      <vt:lpstr>git revert &lt;commit&gt;</vt:lpstr>
      <vt:lpstr>PowerPoint Presentation</vt:lpstr>
      <vt:lpstr>PowerPoint Presentation</vt:lpstr>
      <vt:lpstr>git tag</vt:lpstr>
      <vt:lpstr>Δημοσιεύοντας tags</vt:lpstr>
      <vt:lpstr>git add -p</vt:lpstr>
      <vt:lpstr>PowerPoint Presentation</vt:lpstr>
      <vt:lpstr>git reflog</vt:lpstr>
      <vt:lpstr>PowerPoint Presentation</vt:lpstr>
      <vt:lpstr>git reflog &lt;branch&gt;</vt:lpstr>
      <vt:lpstr>PowerPoint Presentation</vt:lpstr>
      <vt:lpstr>Ξαναγράφοντας το ιστορικό</vt:lpstr>
      <vt:lpstr>Ξαναγράφοντας το ιστορικό</vt:lpstr>
      <vt:lpstr>git commit --amend</vt:lpstr>
      <vt:lpstr>Back-merging</vt:lpstr>
      <vt:lpstr>Merge workflow</vt:lpstr>
      <vt:lpstr>PowerPoint Presentation</vt:lpstr>
      <vt:lpstr>git rebase</vt:lpstr>
      <vt:lpstr>Αλγόριθμος rebase</vt:lpstr>
      <vt:lpstr>PowerPoint Presentation</vt:lpstr>
      <vt:lpstr>PowerPoint Presentation</vt:lpstr>
      <vt:lpstr>Χρησιμότητα rebase</vt:lpstr>
      <vt:lpstr>Merge VS Rebase</vt:lpstr>
      <vt:lpstr>Γράφος με merge</vt:lpstr>
      <vt:lpstr>Γράφος με rebase</vt:lpstr>
      <vt:lpstr>Conflicts σε rebase</vt:lpstr>
      <vt:lpstr>Rebase workflow</vt:lpstr>
      <vt:lpstr>git rebase -i</vt:lpstr>
      <vt:lpstr>Δυναμικό rebase</vt:lpstr>
      <vt:lpstr>rebase -i demo</vt:lpstr>
      <vt:lpstr>PowerPoint Presentation</vt:lpstr>
      <vt:lpstr>git reset &lt;commit&gt;</vt:lpstr>
      <vt:lpstr>git push --force-with-lease</vt:lpstr>
      <vt:lpstr>PowerPoint Presentation</vt:lpstr>
      <vt:lpstr>master/develop workflow</vt:lpstr>
      <vt:lpstr>master/develop workflow</vt:lpstr>
      <vt:lpstr>master/develop workflow</vt:lpstr>
      <vt:lpstr>master/develop workflow</vt:lpstr>
      <vt:lpstr>master/develop workflow</vt:lpstr>
      <vt:lpstr>Release workflow</vt:lpstr>
      <vt:lpstr>master/develop workflow</vt:lpstr>
      <vt:lpstr>Ευχαριστούμε!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Σεμινάριο Git &amp; GitHub</dc:title>
  <dc:creator>Dionysis Zindros</dc:creator>
  <cp:lastModifiedBy>Dionysis Zindros</cp:lastModifiedBy>
  <cp:revision>183</cp:revision>
  <dcterms:created xsi:type="dcterms:W3CDTF">2015-10-01T14:16:48Z</dcterms:created>
  <dcterms:modified xsi:type="dcterms:W3CDTF">2015-10-09T09:03:12Z</dcterms:modified>
</cp:coreProperties>
</file>